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0" r:id="rId1"/>
  </p:sldMasterIdLst>
  <p:sldIdLst>
    <p:sldId id="256" r:id="rId2"/>
  </p:sldIdLst>
  <p:sldSz cx="6858000" cy="9907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6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84" d="100"/>
          <a:sy n="184" d="100"/>
        </p:scale>
        <p:origin x="728" y="2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350" y="-12233"/>
            <a:ext cx="6877353" cy="9932054"/>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773"/>
            <a:ext cx="4370039" cy="2378373"/>
          </a:xfrm>
        </p:spPr>
        <p:txBody>
          <a:bodyPr anchor="b">
            <a:noAutofit/>
          </a:bodyPr>
          <a:lstStyle>
            <a:lvl1pPr algn="r">
              <a:defRPr sz="405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847947" y="5852143"/>
            <a:ext cx="4370039" cy="158466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15955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0675"/>
            <a:ext cx="4760786" cy="4917099"/>
          </a:xfrm>
        </p:spPr>
        <p:txBody>
          <a:bodyPr anchor="ctr">
            <a:normAutofit/>
          </a:bodyPr>
          <a:lstStyle>
            <a:lvl1pPr algn="l">
              <a:defRPr sz="3300" b="0" cap="none"/>
            </a:lvl1pPr>
          </a:lstStyle>
          <a:p>
            <a:r>
              <a:rPr lang="en-GB"/>
              <a:t>Click to edit Master title style</a:t>
            </a:r>
            <a:endParaRPr lang="en-US" dirty="0"/>
          </a:p>
        </p:txBody>
      </p:sp>
      <p:sp>
        <p:nvSpPr>
          <p:cNvPr id="3" name="Text Placeholder 2"/>
          <p:cNvSpPr>
            <a:spLocks noGrp="1"/>
          </p:cNvSpPr>
          <p:nvPr>
            <p:ph type="body" idx="1"/>
          </p:nvPr>
        </p:nvSpPr>
        <p:spPr>
          <a:xfrm>
            <a:off x="457200" y="6458280"/>
            <a:ext cx="4760786" cy="2269531"/>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03127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64" y="880674"/>
            <a:ext cx="4554137" cy="4366678"/>
          </a:xfrm>
        </p:spPr>
        <p:txBody>
          <a:bodyPr anchor="ctr">
            <a:normAutofit/>
          </a:bodyPr>
          <a:lstStyle>
            <a:lvl1pPr algn="l">
              <a:defRPr sz="33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825806" y="5247352"/>
            <a:ext cx="4064853" cy="550422"/>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Master text styles</a:t>
            </a:r>
          </a:p>
        </p:txBody>
      </p:sp>
      <p:sp>
        <p:nvSpPr>
          <p:cNvPr id="3" name="Text Placeholder 2"/>
          <p:cNvSpPr>
            <a:spLocks noGrp="1"/>
          </p:cNvSpPr>
          <p:nvPr>
            <p:ph type="body" idx="1"/>
          </p:nvPr>
        </p:nvSpPr>
        <p:spPr>
          <a:xfrm>
            <a:off x="457199" y="6458280"/>
            <a:ext cx="4760786" cy="2269531"/>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
        <p:nvSpPr>
          <p:cNvPr id="24" name="TextBox 23"/>
          <p:cNvSpPr txBox="1"/>
          <p:nvPr/>
        </p:nvSpPr>
        <p:spPr>
          <a:xfrm>
            <a:off x="362034" y="1141840"/>
            <a:ext cx="342989" cy="84481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70138"/>
            <a:ext cx="342989" cy="84481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2629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57199" y="2791097"/>
            <a:ext cx="4760786" cy="3749599"/>
          </a:xfrm>
        </p:spPr>
        <p:txBody>
          <a:bodyPr anchor="b">
            <a:normAutofit/>
          </a:bodyPr>
          <a:lstStyle>
            <a:lvl1pPr algn="l">
              <a:defRPr sz="3300" b="0" cap="none"/>
            </a:lvl1pPr>
          </a:lstStyle>
          <a:p>
            <a:r>
              <a:rPr lang="en-GB"/>
              <a:t>Click to edit Master title style</a:t>
            </a:r>
            <a:endParaRPr lang="en-US" dirty="0"/>
          </a:p>
        </p:txBody>
      </p:sp>
      <p:sp>
        <p:nvSpPr>
          <p:cNvPr id="3" name="Text Placeholder 2"/>
          <p:cNvSpPr>
            <a:spLocks noGrp="1"/>
          </p:cNvSpPr>
          <p:nvPr>
            <p:ph type="body" idx="1"/>
          </p:nvPr>
        </p:nvSpPr>
        <p:spPr>
          <a:xfrm>
            <a:off x="457199" y="6540696"/>
            <a:ext cx="4760786" cy="218711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4159936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581164" y="880674"/>
            <a:ext cx="4554137" cy="4366678"/>
          </a:xfrm>
        </p:spPr>
        <p:txBody>
          <a:bodyPr anchor="ctr">
            <a:normAutofit/>
          </a:bodyPr>
          <a:lstStyle>
            <a:lvl1pPr algn="l">
              <a:defRPr sz="33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457198" y="5797774"/>
            <a:ext cx="4760787" cy="742922"/>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Master text styles</a:t>
            </a:r>
          </a:p>
        </p:txBody>
      </p:sp>
      <p:sp>
        <p:nvSpPr>
          <p:cNvPr id="3" name="Text Placeholder 2"/>
          <p:cNvSpPr>
            <a:spLocks noGrp="1"/>
          </p:cNvSpPr>
          <p:nvPr>
            <p:ph type="body" idx="1"/>
          </p:nvPr>
        </p:nvSpPr>
        <p:spPr>
          <a:xfrm>
            <a:off x="457199" y="6540696"/>
            <a:ext cx="4760786" cy="218711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
        <p:nvSpPr>
          <p:cNvPr id="24" name="TextBox 23"/>
          <p:cNvSpPr txBox="1"/>
          <p:nvPr/>
        </p:nvSpPr>
        <p:spPr>
          <a:xfrm>
            <a:off x="362034" y="1141840"/>
            <a:ext cx="342989" cy="84481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70138"/>
            <a:ext cx="342989" cy="84481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2984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61886" y="880674"/>
            <a:ext cx="4756099" cy="4366678"/>
          </a:xfrm>
        </p:spPr>
        <p:txBody>
          <a:bodyPr anchor="ctr">
            <a:normAutofit/>
          </a:bodyPr>
          <a:lstStyle>
            <a:lvl1pPr algn="l">
              <a:defRPr sz="33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457198" y="5797774"/>
            <a:ext cx="4760787" cy="742922"/>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GB"/>
              <a:t>Click to edit Master text styles</a:t>
            </a:r>
          </a:p>
        </p:txBody>
      </p:sp>
      <p:sp>
        <p:nvSpPr>
          <p:cNvPr id="3" name="Text Placeholder 2"/>
          <p:cNvSpPr>
            <a:spLocks noGrp="1"/>
          </p:cNvSpPr>
          <p:nvPr>
            <p:ph type="body" idx="1"/>
          </p:nvPr>
        </p:nvSpPr>
        <p:spPr>
          <a:xfrm>
            <a:off x="457199" y="6540696"/>
            <a:ext cx="4760786" cy="218711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2218056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17781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675"/>
            <a:ext cx="734109" cy="7586645"/>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457199" y="880675"/>
            <a:ext cx="3896270" cy="758664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913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285943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880"/>
            <a:ext cx="4760786" cy="2638818"/>
          </a:xfrm>
        </p:spPr>
        <p:txBody>
          <a:bodyPr anchor="b"/>
          <a:lstStyle>
            <a:lvl1pPr algn="l">
              <a:defRPr sz="3000" b="0" cap="none"/>
            </a:lvl1pPr>
          </a:lstStyle>
          <a:p>
            <a:r>
              <a:rPr lang="en-GB"/>
              <a:t>Click to edit Master title style</a:t>
            </a:r>
            <a:endParaRPr lang="en-US" dirty="0"/>
          </a:p>
        </p:txBody>
      </p:sp>
      <p:sp>
        <p:nvSpPr>
          <p:cNvPr id="3" name="Text Placeholder 2"/>
          <p:cNvSpPr>
            <a:spLocks noGrp="1"/>
          </p:cNvSpPr>
          <p:nvPr>
            <p:ph type="body" idx="1"/>
          </p:nvPr>
        </p:nvSpPr>
        <p:spPr>
          <a:xfrm>
            <a:off x="457199" y="6540696"/>
            <a:ext cx="4760786" cy="1242999"/>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FC2A42-DAC7-E64E-AF6A-442D1CA9EA47}" type="datetimeFigureOut">
              <a:rPr lang="en-US" smtClean="0"/>
              <a:t>11/13/23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87510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0675"/>
            <a:ext cx="4760786" cy="1908128"/>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57200" y="3121351"/>
            <a:ext cx="2316082" cy="560645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2901903" y="3121353"/>
            <a:ext cx="2316083" cy="56064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CFC2A42-DAC7-E64E-AF6A-442D1CA9EA47}" type="datetimeFigureOut">
              <a:rPr lang="en-US" smtClean="0"/>
              <a:t>11/13/23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94395579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0675"/>
            <a:ext cx="4760785" cy="1908128"/>
          </a:xfrm>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457199" y="3121920"/>
            <a:ext cx="2318004" cy="83251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199" y="3954434"/>
            <a:ext cx="2318004" cy="477337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2899980" y="3121920"/>
            <a:ext cx="2318004" cy="83251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2899980" y="3954434"/>
            <a:ext cx="2318004" cy="477337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CFC2A42-DAC7-E64E-AF6A-442D1CA9EA47}" type="datetimeFigureOut">
              <a:rPr lang="en-US" smtClean="0"/>
              <a:t>11/13/23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26771385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880675"/>
            <a:ext cx="4760786" cy="1908128"/>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CFC2A42-DAC7-E64E-AF6A-442D1CA9EA47}" type="datetimeFigureOut">
              <a:rPr lang="en-US" smtClean="0"/>
              <a:t>11/13/23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418809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C2A42-DAC7-E64E-AF6A-442D1CA9EA47}" type="datetimeFigureOut">
              <a:rPr lang="en-US" smtClean="0"/>
              <a:t>11/13/23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343951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997"/>
            <a:ext cx="2092637" cy="1846969"/>
          </a:xfrm>
        </p:spPr>
        <p:txBody>
          <a:bodyPr anchor="b">
            <a:normAutofit/>
          </a:bodyPr>
          <a:lstStyle>
            <a:lvl1pPr>
              <a:defRPr sz="1500"/>
            </a:lvl1pPr>
          </a:lstStyle>
          <a:p>
            <a:r>
              <a:rPr lang="en-GB"/>
              <a:t>Click to edit Master title style</a:t>
            </a:r>
            <a:endParaRPr lang="en-US" dirty="0"/>
          </a:p>
        </p:txBody>
      </p:sp>
      <p:sp>
        <p:nvSpPr>
          <p:cNvPr id="3" name="Content Placeholder 2"/>
          <p:cNvSpPr>
            <a:spLocks noGrp="1"/>
          </p:cNvSpPr>
          <p:nvPr>
            <p:ph idx="1"/>
          </p:nvPr>
        </p:nvSpPr>
        <p:spPr>
          <a:xfrm>
            <a:off x="2678456" y="743900"/>
            <a:ext cx="2539528" cy="798391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199" y="4011966"/>
            <a:ext cx="2092637" cy="3733691"/>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p:cNvSpPr>
            <a:spLocks noGrp="1"/>
          </p:cNvSpPr>
          <p:nvPr>
            <p:ph type="dt" sz="half" idx="10"/>
          </p:nvPr>
        </p:nvSpPr>
        <p:spPr/>
        <p:txBody>
          <a:bodyPr/>
          <a:lstStyle/>
          <a:p>
            <a:fld id="{8CFC2A42-DAC7-E64E-AF6A-442D1CA9EA47}" type="datetimeFigureOut">
              <a:rPr lang="en-US" smtClean="0"/>
              <a:t>11/13/23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104711645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935311"/>
            <a:ext cx="4760786" cy="818753"/>
          </a:xfrm>
        </p:spPr>
        <p:txBody>
          <a:bodyPr anchor="b">
            <a:normAutofit/>
          </a:bodyPr>
          <a:lstStyle>
            <a:lvl1pPr algn="l">
              <a:defRPr sz="18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457199" y="880675"/>
            <a:ext cx="4760786" cy="555581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GB"/>
              <a:t>Click icon to add picture</a:t>
            </a:r>
            <a:endParaRPr lang="en-US" dirty="0"/>
          </a:p>
        </p:txBody>
      </p:sp>
      <p:sp>
        <p:nvSpPr>
          <p:cNvPr id="4" name="Text Placeholder 3"/>
          <p:cNvSpPr>
            <a:spLocks noGrp="1"/>
          </p:cNvSpPr>
          <p:nvPr>
            <p:ph type="body" sz="half" idx="2"/>
          </p:nvPr>
        </p:nvSpPr>
        <p:spPr>
          <a:xfrm>
            <a:off x="457199" y="7754065"/>
            <a:ext cx="4760786" cy="973746"/>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8CFC2A42-DAC7-E64E-AF6A-442D1CA9EA47}" type="datetimeFigureOut">
              <a:rPr lang="en-US" smtClean="0"/>
              <a:t>11/13/23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A2780-23B6-A345-81CC-C83DAD4ED427}" type="slidenum">
              <a:rPr lang="en-US" smtClean="0"/>
              <a:t>‹#›</a:t>
            </a:fld>
            <a:endParaRPr lang="en-US"/>
          </a:p>
        </p:txBody>
      </p:sp>
    </p:spTree>
    <p:extLst>
      <p:ext uri="{BB962C8B-B14F-4D97-AF65-F5344CB8AC3E}">
        <p14:creationId xmlns:p14="http://schemas.microsoft.com/office/powerpoint/2010/main" val="425632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3"/>
            <a:ext cx="6877354" cy="9932054"/>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675"/>
            <a:ext cx="4760785" cy="1908128"/>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457199" y="3121353"/>
            <a:ext cx="4760786" cy="560646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053944" y="8727813"/>
            <a:ext cx="513099" cy="527487"/>
          </a:xfrm>
          <a:prstGeom prst="rect">
            <a:avLst/>
          </a:prstGeom>
        </p:spPr>
        <p:txBody>
          <a:bodyPr vert="horz" lIns="91440" tIns="45720" rIns="91440" bIns="45720" rtlCol="0" anchor="ctr"/>
          <a:lstStyle>
            <a:lvl1pPr algn="r">
              <a:defRPr sz="675">
                <a:solidFill>
                  <a:schemeClr val="tx1">
                    <a:tint val="75000"/>
                  </a:schemeClr>
                </a:solidFill>
              </a:defRPr>
            </a:lvl1pPr>
          </a:lstStyle>
          <a:p>
            <a:fld id="{8CFC2A42-DAC7-E64E-AF6A-442D1CA9EA47}" type="datetimeFigureOut">
              <a:rPr lang="en-US" smtClean="0"/>
              <a:t>11/13/23</a:t>
            </a:fld>
            <a:endParaRPr lang="en-US"/>
          </a:p>
        </p:txBody>
      </p:sp>
      <p:sp>
        <p:nvSpPr>
          <p:cNvPr id="5" name="Footer Placeholder 4"/>
          <p:cNvSpPr>
            <a:spLocks noGrp="1"/>
          </p:cNvSpPr>
          <p:nvPr>
            <p:ph type="ftr" sz="quarter" idx="3"/>
          </p:nvPr>
        </p:nvSpPr>
        <p:spPr>
          <a:xfrm>
            <a:off x="457200" y="8727813"/>
            <a:ext cx="3467230" cy="527487"/>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33507" y="8727813"/>
            <a:ext cx="384479" cy="527487"/>
          </a:xfrm>
          <a:prstGeom prst="rect">
            <a:avLst/>
          </a:prstGeom>
        </p:spPr>
        <p:txBody>
          <a:bodyPr vert="horz" lIns="91440" tIns="45720" rIns="91440" bIns="45720" rtlCol="0" anchor="ctr"/>
          <a:lstStyle>
            <a:lvl1pPr algn="r">
              <a:defRPr sz="675">
                <a:solidFill>
                  <a:schemeClr val="accent1"/>
                </a:solidFill>
              </a:defRPr>
            </a:lvl1pPr>
          </a:lstStyle>
          <a:p>
            <a:fld id="{E57A2780-23B6-A345-81CC-C83DAD4ED427}" type="slidenum">
              <a:rPr lang="en-US" smtClean="0"/>
              <a:t>‹#›</a:t>
            </a:fld>
            <a:endParaRPr lang="en-US"/>
          </a:p>
        </p:txBody>
      </p:sp>
    </p:spTree>
    <p:extLst>
      <p:ext uri="{BB962C8B-B14F-4D97-AF65-F5344CB8AC3E}">
        <p14:creationId xmlns:p14="http://schemas.microsoft.com/office/powerpoint/2010/main" val="223893183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hyperlink" Target="https://www.sserenewables.com/onshore-wind/in-development/strathy-south/" TargetMode="External"/><Relationship Id="rId10" Type="http://schemas.openxmlformats.org/officeDocument/2006/relationships/image" Target="../media/image7.jpg"/><Relationship Id="rId4" Type="http://schemas.openxmlformats.org/officeDocument/2006/relationships/hyperlink" Target="https://uk.rwe.com/project-proposals/strathy-wood/" TargetMode="External"/><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text on a black background&#10;&#10;Description automatically generated">
            <a:extLst>
              <a:ext uri="{FF2B5EF4-FFF2-40B4-BE49-F238E27FC236}">
                <a16:creationId xmlns:a16="http://schemas.microsoft.com/office/drawing/2014/main" id="{4358779A-6C2A-33C1-FB14-255669452851}"/>
              </a:ext>
            </a:extLst>
          </p:cNvPr>
          <p:cNvPicPr>
            <a:picLocks noChangeAspect="1"/>
          </p:cNvPicPr>
          <p:nvPr/>
        </p:nvPicPr>
        <p:blipFill>
          <a:blip r:embed="rId2"/>
          <a:stretch>
            <a:fillRect/>
          </a:stretch>
        </p:blipFill>
        <p:spPr>
          <a:xfrm>
            <a:off x="79390" y="82785"/>
            <a:ext cx="2075475" cy="608839"/>
          </a:xfrm>
          <a:prstGeom prst="rect">
            <a:avLst/>
          </a:prstGeom>
        </p:spPr>
      </p:pic>
      <p:cxnSp>
        <p:nvCxnSpPr>
          <p:cNvPr id="7" name="Straight Connector 6">
            <a:extLst>
              <a:ext uri="{FF2B5EF4-FFF2-40B4-BE49-F238E27FC236}">
                <a16:creationId xmlns:a16="http://schemas.microsoft.com/office/drawing/2014/main" id="{56094A5F-CF9E-0D97-302D-60FCD71ADFCB}"/>
              </a:ext>
            </a:extLst>
          </p:cNvPr>
          <p:cNvCxnSpPr>
            <a:cxnSpLocks/>
          </p:cNvCxnSpPr>
          <p:nvPr/>
        </p:nvCxnSpPr>
        <p:spPr>
          <a:xfrm>
            <a:off x="0" y="741037"/>
            <a:ext cx="534463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1264A28-0B5A-584E-5A2C-156512DEBA20}"/>
              </a:ext>
            </a:extLst>
          </p:cNvPr>
          <p:cNvSpPr txBox="1"/>
          <p:nvPr/>
        </p:nvSpPr>
        <p:spPr>
          <a:xfrm>
            <a:off x="2222390" y="154463"/>
            <a:ext cx="3043291" cy="523220"/>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Case Study: </a:t>
            </a:r>
            <a:r>
              <a:rPr lang="en-US" sz="1400" dirty="0">
                <a:latin typeface="Calibri" panose="020F0502020204030204" pitchFamily="34" charset="0"/>
                <a:cs typeface="Calibri" panose="020F0502020204030204" pitchFamily="34" charset="0"/>
              </a:rPr>
              <a:t>Strathy Wood and Strathy Wood South Wind Farm</a:t>
            </a:r>
          </a:p>
        </p:txBody>
      </p:sp>
      <p:cxnSp>
        <p:nvCxnSpPr>
          <p:cNvPr id="12" name="Straight Connector 11">
            <a:extLst>
              <a:ext uri="{FF2B5EF4-FFF2-40B4-BE49-F238E27FC236}">
                <a16:creationId xmlns:a16="http://schemas.microsoft.com/office/drawing/2014/main" id="{0A973257-D3E5-86D7-607C-8481BFA15469}"/>
              </a:ext>
            </a:extLst>
          </p:cNvPr>
          <p:cNvCxnSpPr>
            <a:cxnSpLocks/>
          </p:cNvCxnSpPr>
          <p:nvPr/>
        </p:nvCxnSpPr>
        <p:spPr>
          <a:xfrm>
            <a:off x="2222390" y="-3251"/>
            <a:ext cx="0" cy="744288"/>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7" name="Rectangle 1">
            <a:extLst>
              <a:ext uri="{FF2B5EF4-FFF2-40B4-BE49-F238E27FC236}">
                <a16:creationId xmlns:a16="http://schemas.microsoft.com/office/drawing/2014/main" id="{A632F175-9AFD-684A-E9D3-F49B81083B32}"/>
              </a:ext>
            </a:extLst>
          </p:cNvPr>
          <p:cNvSpPr>
            <a:spLocks noChangeArrowheads="1"/>
          </p:cNvSpPr>
          <p:nvPr/>
        </p:nvSpPr>
        <p:spPr bwMode="auto">
          <a:xfrm>
            <a:off x="112702" y="855106"/>
            <a:ext cx="2796753" cy="1277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2"/>
                </a:solidFill>
                <a:effectLst/>
                <a:latin typeface="Calibri" panose="020F0502020204030204" pitchFamily="34" charset="0"/>
                <a:cs typeface="Calibri" panose="020F0502020204030204" pitchFamily="34" charset="0"/>
              </a:rPr>
              <a:t>To facilitate the recent advancement in renewable energy generation across Scotland, two new proposed windfarms are to be constructed to the south of the existing Strathy North Windfarm (Strathy Wood (RWE) and Strathy South (Scottish and Southern Energy).</a:t>
            </a:r>
            <a:endParaRPr lang="en-US" altLang="en-US" sz="1100" b="1" dirty="0">
              <a:solidFill>
                <a:schemeClr val="tx2"/>
              </a:solidFill>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E82D1981-D524-3C9E-FAFA-DF6F81FCB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2013" y="-2255838"/>
            <a:ext cx="3683000" cy="490220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957791C-EFF1-D636-D016-1AEBC76546C7}"/>
              </a:ext>
            </a:extLst>
          </p:cNvPr>
          <p:cNvSpPr txBox="1"/>
          <p:nvPr/>
        </p:nvSpPr>
        <p:spPr>
          <a:xfrm>
            <a:off x="2977705" y="3464270"/>
            <a:ext cx="3160948" cy="2631490"/>
          </a:xfrm>
          <a:prstGeom prst="rect">
            <a:avLst/>
          </a:prstGeom>
          <a:solidFill>
            <a:schemeClr val="bg1"/>
          </a:solidFill>
          <a:ln>
            <a:solidFill>
              <a:schemeClr val="tx1"/>
            </a:solidFill>
          </a:ln>
        </p:spPr>
        <p:txBody>
          <a:bodyPr wrap="square" rtlCol="0">
            <a:spAutoFit/>
          </a:bodyPr>
          <a:lstStyle/>
          <a:p>
            <a:pPr algn="just"/>
            <a:r>
              <a:rPr kumimoji="0" lang="en-US" altLang="en-US" sz="1100" b="1" i="0" u="none" strike="noStrike" cap="none" normalizeH="0" baseline="0" dirty="0">
                <a:ln>
                  <a:noFill/>
                </a:ln>
                <a:solidFill>
                  <a:schemeClr val="tx2"/>
                </a:solidFill>
                <a:effectLst/>
                <a:latin typeface="Calibri" panose="020F0502020204030204" pitchFamily="34" charset="0"/>
                <a:cs typeface="Calibri" panose="020F0502020204030204" pitchFamily="34" charset="0"/>
              </a:rPr>
              <a:t>Bainbridge Brothers Limited (BBL) were appointed by </a:t>
            </a:r>
            <a:r>
              <a:rPr lang="en-US" altLang="en-US" sz="1100" b="1" dirty="0">
                <a:solidFill>
                  <a:schemeClr val="tx2"/>
                </a:solidFill>
                <a:latin typeface="Calibri" panose="020F0502020204030204" pitchFamily="34" charset="0"/>
                <a:cs typeface="Calibri" panose="020F0502020204030204" pitchFamily="34" charset="0"/>
              </a:rPr>
              <a:t>The Land Consultancy (TLC) on behalf of their end clients RWE AG and SSEN to complete the the entire drilling aspect of Strathy Wood and at the location of a number of temporary bridges on Strathy South. In total 27 boreholes were undertaken across the two projects in the locations of proposed turbines, either temporary or permanent bridges, a substation and potential borrow pit locations. The boreholes were drilled using </a:t>
            </a:r>
            <a:r>
              <a:rPr kumimoji="0" lang="en-US" altLang="en-US" sz="1100" b="1" i="0" u="none" strike="noStrike" cap="none" normalizeH="0" baseline="0" dirty="0">
                <a:ln>
                  <a:noFill/>
                </a:ln>
                <a:solidFill>
                  <a:schemeClr val="tx2"/>
                </a:solidFill>
                <a:effectLst/>
                <a:latin typeface="Calibri" panose="020F0502020204030204" pitchFamily="34" charset="0"/>
                <a:cs typeface="Calibri" panose="020F0502020204030204" pitchFamily="34" charset="0"/>
              </a:rPr>
              <a:t>initially </a:t>
            </a:r>
            <a:r>
              <a:rPr kumimoji="0" lang="en-US" altLang="en-US" sz="1100" b="1" i="0" u="none" strike="noStrike" cap="none" normalizeH="0" baseline="0" dirty="0" err="1">
                <a:ln>
                  <a:noFill/>
                </a:ln>
                <a:solidFill>
                  <a:schemeClr val="tx2"/>
                </a:solidFill>
                <a:effectLst/>
                <a:latin typeface="Calibri" panose="020F0502020204030204" pitchFamily="34" charset="0"/>
                <a:cs typeface="Calibri" panose="020F0502020204030204" pitchFamily="34" charset="0"/>
              </a:rPr>
              <a:t>Geobor</a:t>
            </a:r>
            <a:r>
              <a:rPr lang="en-US" altLang="en-US" sz="1100" b="1" dirty="0">
                <a:solidFill>
                  <a:schemeClr val="tx2"/>
                </a:solidFill>
                <a:latin typeface="Calibri" panose="020F0502020204030204" pitchFamily="34" charset="0"/>
                <a:cs typeface="Calibri" panose="020F0502020204030204" pitchFamily="34" charset="0"/>
              </a:rPr>
              <a:t>-S techniques within the superficial deposits switching to air mist </a:t>
            </a:r>
            <a:r>
              <a:rPr kumimoji="0" lang="en-US" altLang="en-US" sz="1100" b="1" i="0" u="none" strike="noStrike" cap="none" normalizeH="0" baseline="0" dirty="0">
                <a:ln>
                  <a:noFill/>
                </a:ln>
                <a:solidFill>
                  <a:schemeClr val="tx2"/>
                </a:solidFill>
                <a:effectLst/>
                <a:latin typeface="Calibri" panose="020F0502020204030204" pitchFamily="34" charset="0"/>
                <a:cs typeface="Calibri" panose="020F0502020204030204" pitchFamily="34" charset="0"/>
              </a:rPr>
              <a:t>rotary coring within the bedrock. Groundwater monitoring standpipes were also installed within most borehole locations.</a:t>
            </a:r>
          </a:p>
        </p:txBody>
      </p:sp>
      <p:sp>
        <p:nvSpPr>
          <p:cNvPr id="39" name="TextBox 38">
            <a:extLst>
              <a:ext uri="{FF2B5EF4-FFF2-40B4-BE49-F238E27FC236}">
                <a16:creationId xmlns:a16="http://schemas.microsoft.com/office/drawing/2014/main" id="{C95FCFEB-3165-7703-9366-B8F87EEAC377}"/>
              </a:ext>
            </a:extLst>
          </p:cNvPr>
          <p:cNvSpPr txBox="1"/>
          <p:nvPr/>
        </p:nvSpPr>
        <p:spPr>
          <a:xfrm>
            <a:off x="123005" y="4329573"/>
            <a:ext cx="2786450" cy="1937453"/>
          </a:xfrm>
          <a:prstGeom prst="rect">
            <a:avLst/>
          </a:prstGeom>
          <a:noFill/>
          <a:ln>
            <a:solidFill>
              <a:schemeClr val="tx1"/>
            </a:solidFill>
          </a:ln>
        </p:spPr>
        <p:txBody>
          <a:bodyPr wrap="square" rtlCol="0">
            <a:spAutoFit/>
          </a:bodyPr>
          <a:lstStyle/>
          <a:p>
            <a:pPr algn="just"/>
            <a:r>
              <a:rPr lang="en-US" altLang="en-US" sz="1090" b="1" dirty="0">
                <a:solidFill>
                  <a:srgbClr val="4D4D4D"/>
                </a:solidFill>
                <a:latin typeface="Calibri" panose="020F0502020204030204" pitchFamily="34" charset="0"/>
                <a:cs typeface="Calibri" panose="020F0502020204030204" pitchFamily="34" charset="0"/>
              </a:rPr>
              <a:t>The majority of the borehole locations were situated on felled forest, undertaken by RWE subcontractors, with ‘brash mats’ installed to form access to the borehole locations. Therefore, an ultra-widespread drilling rig with an accompanying support tracked compressor unit was </a:t>
            </a:r>
            <a:r>
              <a:rPr lang="en-US" altLang="en-US" sz="1090" b="1" dirty="0" err="1">
                <a:solidFill>
                  <a:srgbClr val="4D4D4D"/>
                </a:solidFill>
                <a:latin typeface="Calibri" panose="020F0502020204030204" pitchFamily="34" charset="0"/>
                <a:cs typeface="Calibri" panose="020F0502020204030204" pitchFamily="34" charset="0"/>
              </a:rPr>
              <a:t>utilised</a:t>
            </a:r>
            <a:r>
              <a:rPr lang="en-US" altLang="en-US" sz="1090" b="1" dirty="0">
                <a:solidFill>
                  <a:srgbClr val="4D4D4D"/>
                </a:solidFill>
                <a:latin typeface="Calibri" panose="020F0502020204030204" pitchFamily="34" charset="0"/>
                <a:cs typeface="Calibri" panose="020F0502020204030204" pitchFamily="34" charset="0"/>
              </a:rPr>
              <a:t> to traverse the terrain. A </a:t>
            </a:r>
            <a:r>
              <a:rPr lang="en-US" altLang="en-US" sz="1090" b="1" dirty="0" err="1">
                <a:solidFill>
                  <a:srgbClr val="4D4D4D"/>
                </a:solidFill>
                <a:latin typeface="Calibri" panose="020F0502020204030204" pitchFamily="34" charset="0"/>
                <a:cs typeface="Calibri" panose="020F0502020204030204" pitchFamily="34" charset="0"/>
              </a:rPr>
              <a:t>Canam</a:t>
            </a:r>
            <a:r>
              <a:rPr lang="en-US" altLang="en-US" sz="1090" b="1" dirty="0">
                <a:solidFill>
                  <a:srgbClr val="4D4D4D"/>
                </a:solidFill>
                <a:latin typeface="Calibri" panose="020F0502020204030204" pitchFamily="34" charset="0"/>
                <a:cs typeface="Calibri" panose="020F0502020204030204" pitchFamily="34" charset="0"/>
              </a:rPr>
              <a:t> 6x6 All Terrain Vehicle (ATV) was used to carry supplies to the borehole location to avoid moving the plant more than necessary.</a:t>
            </a:r>
          </a:p>
        </p:txBody>
      </p:sp>
      <p:sp>
        <p:nvSpPr>
          <p:cNvPr id="48" name="TextBox 47">
            <a:extLst>
              <a:ext uri="{FF2B5EF4-FFF2-40B4-BE49-F238E27FC236}">
                <a16:creationId xmlns:a16="http://schemas.microsoft.com/office/drawing/2014/main" id="{E170998F-AEC7-03A9-A276-96EC216E526F}"/>
              </a:ext>
            </a:extLst>
          </p:cNvPr>
          <p:cNvSpPr txBox="1"/>
          <p:nvPr/>
        </p:nvSpPr>
        <p:spPr>
          <a:xfrm>
            <a:off x="107760" y="7575389"/>
            <a:ext cx="6027967" cy="507831"/>
          </a:xfrm>
          <a:prstGeom prst="rect">
            <a:avLst/>
          </a:prstGeom>
          <a:solidFill>
            <a:schemeClr val="bg1"/>
          </a:solidFill>
          <a:ln>
            <a:solidFill>
              <a:schemeClr val="tx1"/>
            </a:solidFill>
          </a:ln>
        </p:spPr>
        <p:txBody>
          <a:bodyPr wrap="square" rtlCol="0">
            <a:spAutoFit/>
          </a:bodyPr>
          <a:lstStyle/>
          <a:p>
            <a:r>
              <a:rPr lang="en-US" sz="900" dirty="0"/>
              <a:t>More information on the projects can be found at:</a:t>
            </a:r>
          </a:p>
          <a:p>
            <a:pPr marL="171450" indent="-171450">
              <a:buFont typeface="Arial" panose="020B0604020202020204" pitchFamily="34" charset="0"/>
              <a:buChar char="•"/>
            </a:pPr>
            <a:r>
              <a:rPr lang="en-US" sz="900" dirty="0">
                <a:hlinkClick r:id="rId4"/>
              </a:rPr>
              <a:t>https://uk.rwe.com/project-proposals/strathy-wood/</a:t>
            </a:r>
            <a:endParaRPr lang="en-US" sz="900" dirty="0"/>
          </a:p>
          <a:p>
            <a:pPr marL="171450" indent="-171450">
              <a:buFont typeface="Arial" panose="020B0604020202020204" pitchFamily="34" charset="0"/>
              <a:buChar char="•"/>
            </a:pPr>
            <a:r>
              <a:rPr lang="en-US" sz="900" dirty="0">
                <a:hlinkClick r:id="rId5"/>
              </a:rPr>
              <a:t>https://www.sserenewables.com/onshore-wind/in-development/strathy-south/</a:t>
            </a:r>
            <a:endParaRPr lang="en-US" sz="900" dirty="0"/>
          </a:p>
        </p:txBody>
      </p:sp>
      <p:pic>
        <p:nvPicPr>
          <p:cNvPr id="51" name="Picture 50" descr="A stream running through a field&#10;&#10;Description automatically generated">
            <a:extLst>
              <a:ext uri="{FF2B5EF4-FFF2-40B4-BE49-F238E27FC236}">
                <a16:creationId xmlns:a16="http://schemas.microsoft.com/office/drawing/2014/main" id="{FE9948B6-3862-1D84-1A47-7BC55E7E0E39}"/>
              </a:ext>
            </a:extLst>
          </p:cNvPr>
          <p:cNvPicPr>
            <a:picLocks noChangeAspect="1"/>
          </p:cNvPicPr>
          <p:nvPr/>
        </p:nvPicPr>
        <p:blipFill>
          <a:blip r:embed="rId6"/>
          <a:stretch>
            <a:fillRect/>
          </a:stretch>
        </p:blipFill>
        <p:spPr>
          <a:xfrm>
            <a:off x="3491680" y="6369062"/>
            <a:ext cx="1501355" cy="1126016"/>
          </a:xfrm>
          <a:prstGeom prst="rect">
            <a:avLst/>
          </a:prstGeom>
        </p:spPr>
      </p:pic>
      <p:pic>
        <p:nvPicPr>
          <p:cNvPr id="55" name="Picture 54" descr="A person standing in a field&#10;&#10;Description automatically generated">
            <a:extLst>
              <a:ext uri="{FF2B5EF4-FFF2-40B4-BE49-F238E27FC236}">
                <a16:creationId xmlns:a16="http://schemas.microsoft.com/office/drawing/2014/main" id="{B2B8E086-D418-F190-1301-7957D6087233}"/>
              </a:ext>
            </a:extLst>
          </p:cNvPr>
          <p:cNvPicPr>
            <a:picLocks noChangeAspect="1"/>
          </p:cNvPicPr>
          <p:nvPr/>
        </p:nvPicPr>
        <p:blipFill rotWithShape="1">
          <a:blip r:embed="rId7"/>
          <a:srcRect l="22856"/>
          <a:stretch/>
        </p:blipFill>
        <p:spPr>
          <a:xfrm rot="5400000">
            <a:off x="4967563" y="6469014"/>
            <a:ext cx="1186778" cy="865350"/>
          </a:xfrm>
          <a:prstGeom prst="rect">
            <a:avLst/>
          </a:prstGeom>
        </p:spPr>
      </p:pic>
      <p:pic>
        <p:nvPicPr>
          <p:cNvPr id="59" name="Picture 58" descr="A group of tractors in a field&#10;&#10;Description automatically generated">
            <a:extLst>
              <a:ext uri="{FF2B5EF4-FFF2-40B4-BE49-F238E27FC236}">
                <a16:creationId xmlns:a16="http://schemas.microsoft.com/office/drawing/2014/main" id="{6EEE2711-5153-5EA5-214F-096570A401ED}"/>
              </a:ext>
            </a:extLst>
          </p:cNvPr>
          <p:cNvPicPr>
            <a:picLocks noChangeAspect="1"/>
          </p:cNvPicPr>
          <p:nvPr/>
        </p:nvPicPr>
        <p:blipFill rotWithShape="1">
          <a:blip r:embed="rId8"/>
          <a:srcRect l="8854" t="11142" r="7822"/>
          <a:stretch/>
        </p:blipFill>
        <p:spPr>
          <a:xfrm>
            <a:off x="2977705" y="846317"/>
            <a:ext cx="3158022" cy="2525810"/>
          </a:xfrm>
          <a:prstGeom prst="rect">
            <a:avLst/>
          </a:prstGeom>
        </p:spPr>
      </p:pic>
      <p:pic>
        <p:nvPicPr>
          <p:cNvPr id="61" name="Picture 60" descr="A tractor and tractor in a field&#10;&#10;Description automatically generated">
            <a:extLst>
              <a:ext uri="{FF2B5EF4-FFF2-40B4-BE49-F238E27FC236}">
                <a16:creationId xmlns:a16="http://schemas.microsoft.com/office/drawing/2014/main" id="{C7D15595-8744-19C7-E24C-E19900DA6114}"/>
              </a:ext>
            </a:extLst>
          </p:cNvPr>
          <p:cNvPicPr>
            <a:picLocks noChangeAspect="1"/>
          </p:cNvPicPr>
          <p:nvPr/>
        </p:nvPicPr>
        <p:blipFill>
          <a:blip r:embed="rId9"/>
          <a:stretch>
            <a:fillRect/>
          </a:stretch>
        </p:blipFill>
        <p:spPr>
          <a:xfrm>
            <a:off x="1855084" y="6369062"/>
            <a:ext cx="1501354" cy="1126016"/>
          </a:xfrm>
          <a:prstGeom prst="rect">
            <a:avLst/>
          </a:prstGeom>
        </p:spPr>
      </p:pic>
      <p:pic>
        <p:nvPicPr>
          <p:cNvPr id="63" name="Picture 62" descr="A tractor in a field&#10;&#10;Description automatically generated">
            <a:extLst>
              <a:ext uri="{FF2B5EF4-FFF2-40B4-BE49-F238E27FC236}">
                <a16:creationId xmlns:a16="http://schemas.microsoft.com/office/drawing/2014/main" id="{A297BAF5-4D6F-72CF-B0BA-5627DDE050C3}"/>
              </a:ext>
            </a:extLst>
          </p:cNvPr>
          <p:cNvPicPr>
            <a:picLocks noChangeAspect="1"/>
          </p:cNvPicPr>
          <p:nvPr/>
        </p:nvPicPr>
        <p:blipFill>
          <a:blip r:embed="rId10"/>
          <a:stretch>
            <a:fillRect/>
          </a:stretch>
        </p:blipFill>
        <p:spPr>
          <a:xfrm>
            <a:off x="217851" y="6386019"/>
            <a:ext cx="1501353" cy="1126015"/>
          </a:xfrm>
          <a:prstGeom prst="rect">
            <a:avLst/>
          </a:prstGeom>
        </p:spPr>
      </p:pic>
      <p:pic>
        <p:nvPicPr>
          <p:cNvPr id="1024" name="Picture 1023" descr="A construction site with a machine and trees&#10;&#10;Description automatically generated">
            <a:extLst>
              <a:ext uri="{FF2B5EF4-FFF2-40B4-BE49-F238E27FC236}">
                <a16:creationId xmlns:a16="http://schemas.microsoft.com/office/drawing/2014/main" id="{305C4B27-5EDC-E755-FEF4-BBAB9679FC39}"/>
              </a:ext>
            </a:extLst>
          </p:cNvPr>
          <p:cNvPicPr>
            <a:picLocks noChangeAspect="1"/>
          </p:cNvPicPr>
          <p:nvPr/>
        </p:nvPicPr>
        <p:blipFill>
          <a:blip r:embed="rId11"/>
          <a:stretch>
            <a:fillRect/>
          </a:stretch>
        </p:blipFill>
        <p:spPr>
          <a:xfrm>
            <a:off x="123005" y="2183166"/>
            <a:ext cx="2796752" cy="2097565"/>
          </a:xfrm>
          <a:prstGeom prst="rect">
            <a:avLst/>
          </a:prstGeom>
        </p:spPr>
      </p:pic>
    </p:spTree>
    <p:extLst>
      <p:ext uri="{BB962C8B-B14F-4D97-AF65-F5344CB8AC3E}">
        <p14:creationId xmlns:p14="http://schemas.microsoft.com/office/powerpoint/2010/main" val="2255392330"/>
      </p:ext>
    </p:extLst>
  </p:cSld>
  <p:clrMapOvr>
    <a:masterClrMapping/>
  </p:clrMapOvr>
</p:sld>
</file>

<file path=ppt/theme/theme1.xml><?xml version="1.0" encoding="utf-8"?>
<a:theme xmlns:a="http://schemas.openxmlformats.org/drawingml/2006/main" name="Facet">
  <a:themeElements>
    <a:clrScheme name="BBL">
      <a:dk1>
        <a:srgbClr val="000000"/>
      </a:dk1>
      <a:lt1>
        <a:srgbClr val="FFFFFF"/>
      </a:lt1>
      <a:dk2>
        <a:srgbClr val="505046"/>
      </a:dk2>
      <a:lt2>
        <a:srgbClr val="EEECE1"/>
      </a:lt2>
      <a:accent1>
        <a:srgbClr val="E90400"/>
      </a:accent1>
      <a:accent2>
        <a:srgbClr val="FF5241"/>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1329</TotalTime>
  <Words>282</Words>
  <Application>Microsoft Macintosh PowerPoint</Application>
  <PresentationFormat>Custom</PresentationFormat>
  <Paragraphs>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Trebuchet MS</vt:lpstr>
      <vt:lpstr>Wingdings 3</vt:lpstr>
      <vt:lpstr>Facet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bainbridge</dc:creator>
  <cp:lastModifiedBy>matthew  bainbridge</cp:lastModifiedBy>
  <cp:revision>5</cp:revision>
  <dcterms:created xsi:type="dcterms:W3CDTF">2023-11-13T15:43:38Z</dcterms:created>
  <dcterms:modified xsi:type="dcterms:W3CDTF">2023-11-14T13:53:01Z</dcterms:modified>
</cp:coreProperties>
</file>