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sldIdLst>
    <p:sldId id="256" r:id="rId2"/>
  </p:sldIdLst>
  <p:sldSz cx="6858000" cy="9907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710"/>
  </p:normalViewPr>
  <p:slideViewPr>
    <p:cSldViewPr snapToGrid="0">
      <p:cViewPr>
        <p:scale>
          <a:sx n="184" d="100"/>
          <a:sy n="184" d="100"/>
        </p:scale>
        <p:origin x="1728"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3"/>
            <a:ext cx="6877353" cy="9932054"/>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773"/>
            <a:ext cx="4370039" cy="2378373"/>
          </a:xfrm>
        </p:spPr>
        <p:txBody>
          <a:bodyPr anchor="b">
            <a:noAutofit/>
          </a:bodyPr>
          <a:lstStyle>
            <a:lvl1pPr algn="r">
              <a:defRPr sz="405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847947" y="5852143"/>
            <a:ext cx="4370039" cy="158466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15955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675"/>
            <a:ext cx="4760786" cy="4917099"/>
          </a:xfrm>
        </p:spPr>
        <p:txBody>
          <a:bodyPr anchor="ctr">
            <a:normAutofit/>
          </a:bodyPr>
          <a:lstStyle>
            <a:lvl1pPr algn="l">
              <a:defRPr sz="3300" b="0" cap="none"/>
            </a:lvl1pPr>
          </a:lstStyle>
          <a:p>
            <a:r>
              <a:rPr lang="en-GB"/>
              <a:t>Click to edit Master title style</a:t>
            </a:r>
            <a:endParaRPr lang="en-US" dirty="0"/>
          </a:p>
        </p:txBody>
      </p:sp>
      <p:sp>
        <p:nvSpPr>
          <p:cNvPr id="3" name="Text Placeholder 2"/>
          <p:cNvSpPr>
            <a:spLocks noGrp="1"/>
          </p:cNvSpPr>
          <p:nvPr>
            <p:ph type="body" idx="1"/>
          </p:nvPr>
        </p:nvSpPr>
        <p:spPr>
          <a:xfrm>
            <a:off x="457200" y="6458280"/>
            <a:ext cx="4760786" cy="226953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03127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674"/>
            <a:ext cx="4554137" cy="4366678"/>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825806" y="5247352"/>
            <a:ext cx="4064853" cy="550422"/>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457199" y="6458280"/>
            <a:ext cx="4760786" cy="226953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
        <p:nvSpPr>
          <p:cNvPr id="24" name="TextBox 23"/>
          <p:cNvSpPr txBox="1"/>
          <p:nvPr/>
        </p:nvSpPr>
        <p:spPr>
          <a:xfrm>
            <a:off x="362034" y="1141840"/>
            <a:ext cx="342989" cy="84481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70138"/>
            <a:ext cx="342989" cy="84481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262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1097"/>
            <a:ext cx="4760786" cy="3749599"/>
          </a:xfrm>
        </p:spPr>
        <p:txBody>
          <a:bodyPr anchor="b">
            <a:normAutofit/>
          </a:bodyPr>
          <a:lstStyle>
            <a:lvl1pPr algn="l">
              <a:defRPr sz="3300" b="0" cap="none"/>
            </a:lvl1pPr>
          </a:lstStyle>
          <a:p>
            <a:r>
              <a:rPr lang="en-GB"/>
              <a:t>Click to edit Master title style</a:t>
            </a:r>
            <a:endParaRPr lang="en-US" dirty="0"/>
          </a:p>
        </p:txBody>
      </p:sp>
      <p:sp>
        <p:nvSpPr>
          <p:cNvPr id="3" name="Text Placeholder 2"/>
          <p:cNvSpPr>
            <a:spLocks noGrp="1"/>
          </p:cNvSpPr>
          <p:nvPr>
            <p:ph type="body" idx="1"/>
          </p:nvPr>
        </p:nvSpPr>
        <p:spPr>
          <a:xfrm>
            <a:off x="457199" y="6540696"/>
            <a:ext cx="4760786" cy="218711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415993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674"/>
            <a:ext cx="4554137" cy="4366678"/>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457198" y="5797774"/>
            <a:ext cx="4760787" cy="742922"/>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457199" y="6540696"/>
            <a:ext cx="4760786" cy="218711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
        <p:nvSpPr>
          <p:cNvPr id="24" name="TextBox 23"/>
          <p:cNvSpPr txBox="1"/>
          <p:nvPr/>
        </p:nvSpPr>
        <p:spPr>
          <a:xfrm>
            <a:off x="362034" y="1141840"/>
            <a:ext cx="342989" cy="84481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70138"/>
            <a:ext cx="342989" cy="84481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1298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674"/>
            <a:ext cx="4756099" cy="4366678"/>
          </a:xfrm>
        </p:spPr>
        <p:txBody>
          <a:bodyPr anchor="ctr">
            <a:normAutofit/>
          </a:bodyPr>
          <a:lstStyle>
            <a:lvl1pPr algn="l">
              <a:defRPr sz="33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457198" y="5797774"/>
            <a:ext cx="4760787" cy="742922"/>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457199" y="6540696"/>
            <a:ext cx="4760786" cy="218711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221805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17781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675"/>
            <a:ext cx="734109" cy="7586645"/>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457199" y="880675"/>
            <a:ext cx="3896270" cy="758664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9139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285943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880"/>
            <a:ext cx="4760786" cy="2638818"/>
          </a:xfrm>
        </p:spPr>
        <p:txBody>
          <a:bodyPr anchor="b"/>
          <a:lstStyle>
            <a:lvl1pPr algn="l">
              <a:defRPr sz="3000" b="0" cap="none"/>
            </a:lvl1pPr>
          </a:lstStyle>
          <a:p>
            <a:r>
              <a:rPr lang="en-GB"/>
              <a:t>Click to edit Master title style</a:t>
            </a:r>
            <a:endParaRPr lang="en-US" dirty="0"/>
          </a:p>
        </p:txBody>
      </p:sp>
      <p:sp>
        <p:nvSpPr>
          <p:cNvPr id="3" name="Text Placeholder 2"/>
          <p:cNvSpPr>
            <a:spLocks noGrp="1"/>
          </p:cNvSpPr>
          <p:nvPr>
            <p:ph type="body" idx="1"/>
          </p:nvPr>
        </p:nvSpPr>
        <p:spPr>
          <a:xfrm>
            <a:off x="457199" y="6540696"/>
            <a:ext cx="4760786" cy="1242999"/>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FC2A42-DAC7-E64E-AF6A-442D1CA9EA47}" type="datetimeFigureOut">
              <a:rPr lang="en-US" smtClean="0"/>
              <a:t>11/13/23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87510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675"/>
            <a:ext cx="4760786" cy="1908128"/>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57200" y="3121351"/>
            <a:ext cx="2316082" cy="560645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901903" y="3121353"/>
            <a:ext cx="2316083" cy="56064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CFC2A42-DAC7-E64E-AF6A-442D1CA9EA47}" type="datetimeFigureOut">
              <a:rPr lang="en-US" smtClean="0"/>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9439557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675"/>
            <a:ext cx="4760785" cy="1908128"/>
          </a:xfr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199" y="3121920"/>
            <a:ext cx="2318004" cy="83251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199" y="3954434"/>
            <a:ext cx="2318004" cy="477337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899980" y="3121920"/>
            <a:ext cx="2318004" cy="83251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2899980" y="3954434"/>
            <a:ext cx="2318004" cy="477337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CFC2A42-DAC7-E64E-AF6A-442D1CA9EA47}" type="datetimeFigureOut">
              <a:rPr lang="en-US" smtClean="0"/>
              <a:t>11/13/23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26771385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675"/>
            <a:ext cx="4760786" cy="1908128"/>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CFC2A42-DAC7-E64E-AF6A-442D1CA9EA47}" type="datetimeFigureOut">
              <a:rPr lang="en-US" smtClean="0"/>
              <a:t>11/13/23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4188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C2A42-DAC7-E64E-AF6A-442D1CA9EA47}" type="datetimeFigureOut">
              <a:rPr lang="en-US" smtClean="0"/>
              <a:t>11/13/23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343951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997"/>
            <a:ext cx="2092637" cy="1846969"/>
          </a:xfrm>
        </p:spPr>
        <p:txBody>
          <a:bodyPr anchor="b">
            <a:normAutofit/>
          </a:bodyPr>
          <a:lstStyle>
            <a:lvl1pPr>
              <a:defRPr sz="1500"/>
            </a:lvl1pPr>
          </a:lstStyle>
          <a:p>
            <a:r>
              <a:rPr lang="en-GB"/>
              <a:t>Click to edit Master title style</a:t>
            </a:r>
            <a:endParaRPr lang="en-US" dirty="0"/>
          </a:p>
        </p:txBody>
      </p:sp>
      <p:sp>
        <p:nvSpPr>
          <p:cNvPr id="3" name="Content Placeholder 2"/>
          <p:cNvSpPr>
            <a:spLocks noGrp="1"/>
          </p:cNvSpPr>
          <p:nvPr>
            <p:ph idx="1"/>
          </p:nvPr>
        </p:nvSpPr>
        <p:spPr>
          <a:xfrm>
            <a:off x="2678456" y="743900"/>
            <a:ext cx="2539528" cy="798391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199" y="4011966"/>
            <a:ext cx="2092637" cy="3733691"/>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p:txBody>
          <a:bodyPr/>
          <a:lstStyle/>
          <a:p>
            <a:fld id="{8CFC2A42-DAC7-E64E-AF6A-442D1CA9EA47}" type="datetimeFigureOut">
              <a:rPr lang="en-US" smtClean="0"/>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10471164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5311"/>
            <a:ext cx="4760786" cy="818753"/>
          </a:xfrm>
        </p:spPr>
        <p:txBody>
          <a:bodyPr anchor="b">
            <a:normAutofit/>
          </a:bodyPr>
          <a:lstStyle>
            <a:lvl1pPr algn="l">
              <a:defRPr sz="1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199" y="880675"/>
            <a:ext cx="4760786" cy="555581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457199" y="7754065"/>
            <a:ext cx="4760786" cy="973746"/>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8CFC2A42-DAC7-E64E-AF6A-442D1CA9EA47}" type="datetimeFigureOut">
              <a:rPr lang="en-US" smtClean="0"/>
              <a:t>11/13/23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2780-23B6-A345-81CC-C83DAD4ED427}" type="slidenum">
              <a:rPr lang="en-US" smtClean="0"/>
              <a:t>‹#›</a:t>
            </a:fld>
            <a:endParaRPr lang="en-US"/>
          </a:p>
        </p:txBody>
      </p:sp>
    </p:spTree>
    <p:extLst>
      <p:ext uri="{BB962C8B-B14F-4D97-AF65-F5344CB8AC3E}">
        <p14:creationId xmlns:p14="http://schemas.microsoft.com/office/powerpoint/2010/main" val="425632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3"/>
            <a:ext cx="6877354" cy="9932054"/>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675"/>
            <a:ext cx="4760785" cy="1908128"/>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457199" y="3121353"/>
            <a:ext cx="4760786" cy="56064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053944" y="8727813"/>
            <a:ext cx="513099" cy="527487"/>
          </a:xfrm>
          <a:prstGeom prst="rect">
            <a:avLst/>
          </a:prstGeom>
        </p:spPr>
        <p:txBody>
          <a:bodyPr vert="horz" lIns="91440" tIns="45720" rIns="91440" bIns="45720" rtlCol="0" anchor="ctr"/>
          <a:lstStyle>
            <a:lvl1pPr algn="r">
              <a:defRPr sz="675">
                <a:solidFill>
                  <a:schemeClr val="tx1">
                    <a:tint val="75000"/>
                  </a:schemeClr>
                </a:solidFill>
              </a:defRPr>
            </a:lvl1pPr>
          </a:lstStyle>
          <a:p>
            <a:fld id="{8CFC2A42-DAC7-E64E-AF6A-442D1CA9EA47}" type="datetimeFigureOut">
              <a:rPr lang="en-US" smtClean="0"/>
              <a:t>11/13/23</a:t>
            </a:fld>
            <a:endParaRPr lang="en-US"/>
          </a:p>
        </p:txBody>
      </p:sp>
      <p:sp>
        <p:nvSpPr>
          <p:cNvPr id="5" name="Footer Placeholder 4"/>
          <p:cNvSpPr>
            <a:spLocks noGrp="1"/>
          </p:cNvSpPr>
          <p:nvPr>
            <p:ph type="ftr" sz="quarter" idx="3"/>
          </p:nvPr>
        </p:nvSpPr>
        <p:spPr>
          <a:xfrm>
            <a:off x="457200" y="8727813"/>
            <a:ext cx="3467230" cy="527487"/>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33507" y="8727813"/>
            <a:ext cx="384479" cy="527487"/>
          </a:xfrm>
          <a:prstGeom prst="rect">
            <a:avLst/>
          </a:prstGeom>
        </p:spPr>
        <p:txBody>
          <a:bodyPr vert="horz" lIns="91440" tIns="45720" rIns="91440" bIns="45720" rtlCol="0" anchor="ctr"/>
          <a:lstStyle>
            <a:lvl1pPr algn="r">
              <a:defRPr sz="675">
                <a:solidFill>
                  <a:schemeClr val="accent1"/>
                </a:solidFill>
              </a:defRPr>
            </a:lvl1pPr>
          </a:lstStyle>
          <a:p>
            <a:fld id="{E57A2780-23B6-A345-81CC-C83DAD4ED427}" type="slidenum">
              <a:rPr lang="en-US" smtClean="0"/>
              <a:t>‹#›</a:t>
            </a:fld>
            <a:endParaRPr lang="en-US"/>
          </a:p>
        </p:txBody>
      </p:sp>
    </p:spTree>
    <p:extLst>
      <p:ext uri="{BB962C8B-B14F-4D97-AF65-F5344CB8AC3E}">
        <p14:creationId xmlns:p14="http://schemas.microsoft.com/office/powerpoint/2010/main" val="223893183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s://www.ssen-transmission.co.uk/projects/project-map/skye-reinforcement/" TargetMode="External"/><Relationship Id="rId5" Type="http://schemas.openxmlformats.org/officeDocument/2006/relationships/image" Target="../media/image4.jpeg"/><Relationship Id="rId10" Type="http://schemas.openxmlformats.org/officeDocument/2006/relationships/hyperlink" Target="https://www.geplus.co.uk/features/renewable-energy-investigating-scotlands-trickiest-terrain-10-02-2022/" TargetMode="External"/><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text on a black background&#10;&#10;Description automatically generated">
            <a:extLst>
              <a:ext uri="{FF2B5EF4-FFF2-40B4-BE49-F238E27FC236}">
                <a16:creationId xmlns:a16="http://schemas.microsoft.com/office/drawing/2014/main" id="{4358779A-6C2A-33C1-FB14-255669452851}"/>
              </a:ext>
            </a:extLst>
          </p:cNvPr>
          <p:cNvPicPr>
            <a:picLocks noChangeAspect="1"/>
          </p:cNvPicPr>
          <p:nvPr/>
        </p:nvPicPr>
        <p:blipFill>
          <a:blip r:embed="rId2"/>
          <a:stretch>
            <a:fillRect/>
          </a:stretch>
        </p:blipFill>
        <p:spPr>
          <a:xfrm>
            <a:off x="79390" y="82785"/>
            <a:ext cx="2075475" cy="608839"/>
          </a:xfrm>
          <a:prstGeom prst="rect">
            <a:avLst/>
          </a:prstGeom>
        </p:spPr>
      </p:pic>
      <p:cxnSp>
        <p:nvCxnSpPr>
          <p:cNvPr id="7" name="Straight Connector 6">
            <a:extLst>
              <a:ext uri="{FF2B5EF4-FFF2-40B4-BE49-F238E27FC236}">
                <a16:creationId xmlns:a16="http://schemas.microsoft.com/office/drawing/2014/main" id="{56094A5F-CF9E-0D97-302D-60FCD71ADFCB}"/>
              </a:ext>
            </a:extLst>
          </p:cNvPr>
          <p:cNvCxnSpPr>
            <a:cxnSpLocks/>
          </p:cNvCxnSpPr>
          <p:nvPr/>
        </p:nvCxnSpPr>
        <p:spPr>
          <a:xfrm>
            <a:off x="0" y="741037"/>
            <a:ext cx="5344633"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1264A28-0B5A-584E-5A2C-156512DEBA20}"/>
              </a:ext>
            </a:extLst>
          </p:cNvPr>
          <p:cNvSpPr txBox="1"/>
          <p:nvPr/>
        </p:nvSpPr>
        <p:spPr>
          <a:xfrm>
            <a:off x="2222390" y="154463"/>
            <a:ext cx="3043291" cy="523220"/>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Case Study: </a:t>
            </a:r>
            <a:r>
              <a:rPr lang="en-US" sz="1400" dirty="0">
                <a:latin typeface="Calibri" panose="020F0502020204030204" pitchFamily="34" charset="0"/>
                <a:cs typeface="Calibri" panose="020F0502020204030204" pitchFamily="34" charset="0"/>
              </a:rPr>
              <a:t>Fort Augustus – Skye Overhead Line Reinforcement</a:t>
            </a:r>
          </a:p>
        </p:txBody>
      </p:sp>
      <p:cxnSp>
        <p:nvCxnSpPr>
          <p:cNvPr id="12" name="Straight Connector 11">
            <a:extLst>
              <a:ext uri="{FF2B5EF4-FFF2-40B4-BE49-F238E27FC236}">
                <a16:creationId xmlns:a16="http://schemas.microsoft.com/office/drawing/2014/main" id="{0A973257-D3E5-86D7-607C-8481BFA15469}"/>
              </a:ext>
            </a:extLst>
          </p:cNvPr>
          <p:cNvCxnSpPr>
            <a:cxnSpLocks/>
          </p:cNvCxnSpPr>
          <p:nvPr/>
        </p:nvCxnSpPr>
        <p:spPr>
          <a:xfrm>
            <a:off x="2222390" y="-3251"/>
            <a:ext cx="0" cy="744288"/>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8" name="Picture 17" descr="A group of vehicles on a dirt road&#10;&#10;Description automatically generated">
            <a:extLst>
              <a:ext uri="{FF2B5EF4-FFF2-40B4-BE49-F238E27FC236}">
                <a16:creationId xmlns:a16="http://schemas.microsoft.com/office/drawing/2014/main" id="{7C5E4941-F5E5-5EE9-1BD4-3F7F3149AED0}"/>
              </a:ext>
            </a:extLst>
          </p:cNvPr>
          <p:cNvPicPr>
            <a:picLocks noChangeAspect="1"/>
          </p:cNvPicPr>
          <p:nvPr/>
        </p:nvPicPr>
        <p:blipFill rotWithShape="1">
          <a:blip r:embed="rId3"/>
          <a:srcRect l="-94" t="330" r="94" b="35595"/>
          <a:stretch/>
        </p:blipFill>
        <p:spPr>
          <a:xfrm>
            <a:off x="2803550" y="868119"/>
            <a:ext cx="3337119" cy="1603693"/>
          </a:xfrm>
          <a:prstGeom prst="rect">
            <a:avLst/>
          </a:prstGeom>
          <a:ln w="12700">
            <a:solidFill>
              <a:schemeClr val="tx1"/>
            </a:solidFill>
          </a:ln>
        </p:spPr>
      </p:pic>
      <p:pic>
        <p:nvPicPr>
          <p:cNvPr id="24" name="Picture 23" descr="A machine on a hill&#10;&#10;Description automatically generated">
            <a:extLst>
              <a:ext uri="{FF2B5EF4-FFF2-40B4-BE49-F238E27FC236}">
                <a16:creationId xmlns:a16="http://schemas.microsoft.com/office/drawing/2014/main" id="{8DA5C929-5519-A718-E92C-0F48BAB411BC}"/>
              </a:ext>
            </a:extLst>
          </p:cNvPr>
          <p:cNvPicPr>
            <a:picLocks noChangeAspect="1"/>
          </p:cNvPicPr>
          <p:nvPr/>
        </p:nvPicPr>
        <p:blipFill>
          <a:blip r:embed="rId4"/>
          <a:stretch>
            <a:fillRect/>
          </a:stretch>
        </p:blipFill>
        <p:spPr>
          <a:xfrm>
            <a:off x="2110354" y="8128899"/>
            <a:ext cx="1553525" cy="1165145"/>
          </a:xfrm>
          <a:prstGeom prst="rect">
            <a:avLst/>
          </a:prstGeom>
          <a:ln w="12700">
            <a:solidFill>
              <a:schemeClr val="tx1"/>
            </a:solidFill>
          </a:ln>
        </p:spPr>
      </p:pic>
      <p:pic>
        <p:nvPicPr>
          <p:cNvPr id="28" name="Picture 27" descr="A person working on a drilling machine&#10;&#10;Description automatically generated">
            <a:extLst>
              <a:ext uri="{FF2B5EF4-FFF2-40B4-BE49-F238E27FC236}">
                <a16:creationId xmlns:a16="http://schemas.microsoft.com/office/drawing/2014/main" id="{70262E2C-3CF0-0DB5-82C7-458B4CAF47C9}"/>
              </a:ext>
            </a:extLst>
          </p:cNvPr>
          <p:cNvPicPr>
            <a:picLocks noChangeAspect="1"/>
          </p:cNvPicPr>
          <p:nvPr/>
        </p:nvPicPr>
        <p:blipFill>
          <a:blip r:embed="rId5"/>
          <a:stretch>
            <a:fillRect/>
          </a:stretch>
        </p:blipFill>
        <p:spPr>
          <a:xfrm>
            <a:off x="123004" y="2591486"/>
            <a:ext cx="2585323" cy="1938992"/>
          </a:xfrm>
          <a:prstGeom prst="rect">
            <a:avLst/>
          </a:prstGeom>
          <a:ln w="12700">
            <a:solidFill>
              <a:schemeClr val="tx1"/>
            </a:solidFill>
          </a:ln>
        </p:spPr>
      </p:pic>
      <p:pic>
        <p:nvPicPr>
          <p:cNvPr id="32" name="Picture 31" descr="A large machine in a field&#10;&#10;Description automatically generated">
            <a:extLst>
              <a:ext uri="{FF2B5EF4-FFF2-40B4-BE49-F238E27FC236}">
                <a16:creationId xmlns:a16="http://schemas.microsoft.com/office/drawing/2014/main" id="{F414C696-345E-B2F6-31DB-BF1446C29BB2}"/>
              </a:ext>
            </a:extLst>
          </p:cNvPr>
          <p:cNvPicPr>
            <a:picLocks noChangeAspect="1"/>
          </p:cNvPicPr>
          <p:nvPr/>
        </p:nvPicPr>
        <p:blipFill>
          <a:blip r:embed="rId6"/>
          <a:stretch>
            <a:fillRect/>
          </a:stretch>
        </p:blipFill>
        <p:spPr>
          <a:xfrm>
            <a:off x="2890263" y="4625521"/>
            <a:ext cx="3254225" cy="2440668"/>
          </a:xfrm>
          <a:prstGeom prst="rect">
            <a:avLst/>
          </a:prstGeom>
          <a:ln w="12700">
            <a:solidFill>
              <a:schemeClr val="tx1"/>
            </a:solidFill>
          </a:ln>
        </p:spPr>
      </p:pic>
      <p:sp>
        <p:nvSpPr>
          <p:cNvPr id="37" name="Rectangle 1">
            <a:extLst>
              <a:ext uri="{FF2B5EF4-FFF2-40B4-BE49-F238E27FC236}">
                <a16:creationId xmlns:a16="http://schemas.microsoft.com/office/drawing/2014/main" id="{A632F175-9AFD-684A-E9D3-F49B81083B32}"/>
              </a:ext>
            </a:extLst>
          </p:cNvPr>
          <p:cNvSpPr>
            <a:spLocks noChangeArrowheads="1"/>
          </p:cNvSpPr>
          <p:nvPr/>
        </p:nvSpPr>
        <p:spPr bwMode="auto">
          <a:xfrm>
            <a:off x="115462" y="861812"/>
            <a:ext cx="2592865" cy="1615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cs typeface="Calibri" panose="020F0502020204030204" pitchFamily="34" charset="0"/>
              </a:rPr>
              <a:t>To facilitate the recent advancement in renewable energy generation across Scotland, increase load capacity and replace an existing </a:t>
            </a:r>
            <a:r>
              <a:rPr lang="en-US" altLang="en-US" sz="1100" b="1" dirty="0">
                <a:solidFill>
                  <a:schemeClr val="tx2"/>
                </a:solidFill>
                <a:latin typeface="Calibri" panose="020F0502020204030204" pitchFamily="34" charset="0"/>
                <a:cs typeface="Calibri" panose="020F0502020204030204" pitchFamily="34" charset="0"/>
              </a:rPr>
              <a:t>overhead line (OHL) in disrepair, a new OHL is proposed to be constructed between the Isle of Skye and Fort Augustus. The line will run from </a:t>
            </a:r>
            <a:r>
              <a:rPr lang="en-US" altLang="en-US" sz="1100" b="1" dirty="0" err="1">
                <a:solidFill>
                  <a:schemeClr val="tx2"/>
                </a:solidFill>
                <a:latin typeface="Calibri" panose="020F0502020204030204" pitchFamily="34" charset="0"/>
                <a:cs typeface="Calibri" panose="020F0502020204030204" pitchFamily="34" charset="0"/>
              </a:rPr>
              <a:t>Edinbane</a:t>
            </a:r>
            <a:r>
              <a:rPr lang="en-US" altLang="en-US" sz="1100" b="1" dirty="0">
                <a:solidFill>
                  <a:schemeClr val="tx2"/>
                </a:solidFill>
                <a:latin typeface="Calibri" panose="020F0502020204030204" pitchFamily="34" charset="0"/>
                <a:cs typeface="Calibri" panose="020F0502020204030204" pitchFamily="34" charset="0"/>
              </a:rPr>
              <a:t> Substation in the north to </a:t>
            </a:r>
            <a:r>
              <a:rPr lang="en-US" altLang="en-US" sz="1100" b="1" dirty="0" err="1">
                <a:solidFill>
                  <a:schemeClr val="tx2"/>
                </a:solidFill>
                <a:latin typeface="Calibri" panose="020F0502020204030204" pitchFamily="34" charset="0"/>
                <a:cs typeface="Calibri" panose="020F0502020204030204" pitchFamily="34" charset="0"/>
              </a:rPr>
              <a:t>Auchterawe</a:t>
            </a:r>
            <a:r>
              <a:rPr lang="en-US" altLang="en-US" sz="1100" b="1" dirty="0">
                <a:solidFill>
                  <a:schemeClr val="tx2"/>
                </a:solidFill>
                <a:latin typeface="Calibri" panose="020F0502020204030204" pitchFamily="34" charset="0"/>
                <a:cs typeface="Calibri" panose="020F0502020204030204" pitchFamily="34" charset="0"/>
              </a:rPr>
              <a:t> Substation in the south.</a:t>
            </a:r>
          </a:p>
        </p:txBody>
      </p:sp>
      <p:pic>
        <p:nvPicPr>
          <p:cNvPr id="1026" name="Picture 2">
            <a:extLst>
              <a:ext uri="{FF2B5EF4-FFF2-40B4-BE49-F238E27FC236}">
                <a16:creationId xmlns:a16="http://schemas.microsoft.com/office/drawing/2014/main" id="{E82D1981-D524-3C9E-FAFA-DF6F81FCBB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2013" y="-2255838"/>
            <a:ext cx="3683000" cy="49022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C957791C-EFF1-D636-D016-1AEBC76546C7}"/>
              </a:ext>
            </a:extLst>
          </p:cNvPr>
          <p:cNvSpPr txBox="1"/>
          <p:nvPr/>
        </p:nvSpPr>
        <p:spPr>
          <a:xfrm>
            <a:off x="2795667" y="2589271"/>
            <a:ext cx="3345002" cy="1954381"/>
          </a:xfrm>
          <a:prstGeom prst="rect">
            <a:avLst/>
          </a:prstGeom>
          <a:solidFill>
            <a:schemeClr val="bg1"/>
          </a:solidFill>
          <a:ln>
            <a:solidFill>
              <a:schemeClr val="tx1"/>
            </a:solidFill>
          </a:ln>
        </p:spPr>
        <p:txBody>
          <a:bodyPr wrap="square" rtlCol="0">
            <a:spAutoFit/>
          </a:bodyPr>
          <a:lstStyle/>
          <a:p>
            <a:pPr algn="just"/>
            <a:r>
              <a:rPr kumimoji="0" lang="en-US" altLang="en-US" sz="1100" b="1" i="0" u="none" strike="noStrike" cap="none" normalizeH="0" baseline="0" dirty="0">
                <a:ln>
                  <a:noFill/>
                </a:ln>
                <a:solidFill>
                  <a:schemeClr val="tx2"/>
                </a:solidFill>
                <a:effectLst/>
                <a:latin typeface="Calibri" panose="020F0502020204030204" pitchFamily="34" charset="0"/>
                <a:cs typeface="Calibri" panose="020F0502020204030204" pitchFamily="34" charset="0"/>
              </a:rPr>
              <a:t>Bainbridge Brothers Limited (BBL) were appointed by </a:t>
            </a:r>
            <a:r>
              <a:rPr lang="en-US" altLang="en-US" sz="1100" b="1" dirty="0">
                <a:solidFill>
                  <a:schemeClr val="tx2"/>
                </a:solidFill>
                <a:latin typeface="Calibri" panose="020F0502020204030204" pitchFamily="34" charset="0"/>
                <a:cs typeface="Calibri" panose="020F0502020204030204" pitchFamily="34" charset="0"/>
              </a:rPr>
              <a:t>Card Geotechnics Limited (CGL) for the main contractor Morgan Sindall Infrastructure (MS) on behalf of their end client Scottish and Southern Electricity Networks (SSEN) to complete the drilling and trial pitting aspects of the project. In total 435 borehole and 457 trial pit locations were undertaken. The boreholes were drilled using </a:t>
            </a:r>
            <a:r>
              <a:rPr kumimoji="0" lang="en-US" altLang="en-US" sz="1100" b="1" i="0" u="none" strike="noStrike" cap="none" normalizeH="0" baseline="0" dirty="0">
                <a:ln>
                  <a:noFill/>
                </a:ln>
                <a:solidFill>
                  <a:schemeClr val="tx2"/>
                </a:solidFill>
                <a:effectLst/>
                <a:latin typeface="Calibri" panose="020F0502020204030204" pitchFamily="34" charset="0"/>
                <a:cs typeface="Calibri" panose="020F0502020204030204" pitchFamily="34" charset="0"/>
              </a:rPr>
              <a:t>combined percussive and rotary drilling techniques. Groundwater monitoring standpipes were installed at selected tower locations.</a:t>
            </a:r>
          </a:p>
        </p:txBody>
      </p:sp>
      <p:sp>
        <p:nvSpPr>
          <p:cNvPr id="39" name="TextBox 38">
            <a:extLst>
              <a:ext uri="{FF2B5EF4-FFF2-40B4-BE49-F238E27FC236}">
                <a16:creationId xmlns:a16="http://schemas.microsoft.com/office/drawing/2014/main" id="{C95FCFEB-3165-7703-9366-B8F87EEAC377}"/>
              </a:ext>
            </a:extLst>
          </p:cNvPr>
          <p:cNvSpPr txBox="1"/>
          <p:nvPr/>
        </p:nvSpPr>
        <p:spPr>
          <a:xfrm>
            <a:off x="112702" y="4626314"/>
            <a:ext cx="2699428" cy="2440668"/>
          </a:xfrm>
          <a:prstGeom prst="rect">
            <a:avLst/>
          </a:prstGeom>
          <a:noFill/>
          <a:ln>
            <a:solidFill>
              <a:schemeClr val="tx1"/>
            </a:solidFill>
          </a:ln>
        </p:spPr>
        <p:txBody>
          <a:bodyPr wrap="square" rtlCol="0">
            <a:spAutoFit/>
          </a:bodyPr>
          <a:lstStyle/>
          <a:p>
            <a:pPr algn="just"/>
            <a:r>
              <a:rPr kumimoji="0" lang="en-US" altLang="en-US" sz="1090" b="1" i="0" u="none" strike="noStrike" cap="none" normalizeH="0" baseline="0" dirty="0">
                <a:ln>
                  <a:noFill/>
                </a:ln>
                <a:solidFill>
                  <a:srgbClr val="4D4D4D"/>
                </a:solidFill>
                <a:effectLst/>
                <a:latin typeface="Calibri" panose="020F0502020204030204" pitchFamily="34" charset="0"/>
                <a:cs typeface="Calibri" panose="020F0502020204030204" pitchFamily="34" charset="0"/>
              </a:rPr>
              <a:t>Due to the extensively remote locations of each overhead line tower and subsequent borehole location, four ultra-widespread drilling rigs and support tracked compressor units were </a:t>
            </a:r>
            <a:r>
              <a:rPr kumimoji="0" lang="en-US" altLang="en-US" sz="1090" b="1" i="0" u="none" strike="noStrike" cap="none" normalizeH="0" baseline="0" dirty="0" err="1">
                <a:ln>
                  <a:noFill/>
                </a:ln>
                <a:solidFill>
                  <a:srgbClr val="4D4D4D"/>
                </a:solidFill>
                <a:effectLst/>
                <a:latin typeface="Calibri" panose="020F0502020204030204" pitchFamily="34" charset="0"/>
                <a:cs typeface="Calibri" panose="020F0502020204030204" pitchFamily="34" charset="0"/>
              </a:rPr>
              <a:t>utilised</a:t>
            </a:r>
            <a:r>
              <a:rPr lang="en-US" altLang="en-US" sz="1090" b="1" dirty="0">
                <a:solidFill>
                  <a:srgbClr val="4D4D4D"/>
                </a:solidFill>
                <a:latin typeface="Calibri" panose="020F0502020204030204" pitchFamily="34" charset="0"/>
                <a:cs typeface="Calibri" panose="020F0502020204030204" pitchFamily="34" charset="0"/>
              </a:rPr>
              <a:t>, along with four low ground pressure excavators fitted with purpose built winches.</a:t>
            </a:r>
          </a:p>
          <a:p>
            <a:pPr algn="just"/>
            <a:endParaRPr kumimoji="0" lang="en-US" altLang="en-US" sz="1090" b="1" i="0" u="none" strike="noStrike" cap="none" normalizeH="0" baseline="0" dirty="0">
              <a:ln>
                <a:noFill/>
              </a:ln>
              <a:solidFill>
                <a:srgbClr val="4D4D4D"/>
              </a:solidFill>
              <a:effectLst/>
              <a:latin typeface="Calibri" panose="020F0502020204030204" pitchFamily="34" charset="0"/>
              <a:cs typeface="Calibri" panose="020F0502020204030204" pitchFamily="34" charset="0"/>
            </a:endParaRPr>
          </a:p>
          <a:p>
            <a:pPr algn="just"/>
            <a:r>
              <a:rPr lang="en-US" altLang="en-US" sz="1090" b="1" dirty="0">
                <a:solidFill>
                  <a:srgbClr val="4D4D4D"/>
                </a:solidFill>
                <a:latin typeface="Calibri" panose="020F0502020204030204" pitchFamily="34" charset="0"/>
                <a:cs typeface="Calibri" panose="020F0502020204030204" pitchFamily="34" charset="0"/>
              </a:rPr>
              <a:t>Various All Terrain Vehicles (ATVs) were used, depending </a:t>
            </a:r>
            <a:r>
              <a:rPr lang="en-US" altLang="en-US" sz="1090" b="1" dirty="0">
                <a:solidFill>
                  <a:schemeClr val="tx2"/>
                </a:solidFill>
                <a:latin typeface="Calibri" panose="020F0502020204030204" pitchFamily="34" charset="0"/>
                <a:cs typeface="Calibri" panose="020F0502020204030204" pitchFamily="34" charset="0"/>
              </a:rPr>
              <a:t>on</a:t>
            </a:r>
            <a:r>
              <a:rPr lang="en-US" altLang="en-US" sz="1090" b="1" dirty="0">
                <a:solidFill>
                  <a:srgbClr val="4D4D4D"/>
                </a:solidFill>
                <a:latin typeface="Calibri" panose="020F0502020204030204" pitchFamily="34" charset="0"/>
                <a:cs typeface="Calibri" panose="020F0502020204030204" pitchFamily="34" charset="0"/>
              </a:rPr>
              <a:t> what ground conditions were to be travelled over and for what distance. Furthermore, the right machine was chosen to cause the least ground disturbance.</a:t>
            </a:r>
          </a:p>
        </p:txBody>
      </p:sp>
      <p:pic>
        <p:nvPicPr>
          <p:cNvPr id="41" name="Picture 40" descr="A vehicle in a field&#10;&#10;Description automatically generated">
            <a:extLst>
              <a:ext uri="{FF2B5EF4-FFF2-40B4-BE49-F238E27FC236}">
                <a16:creationId xmlns:a16="http://schemas.microsoft.com/office/drawing/2014/main" id="{4EDF83CB-E471-D9E2-3751-92C1BED7AC33}"/>
              </a:ext>
            </a:extLst>
          </p:cNvPr>
          <p:cNvPicPr>
            <a:picLocks noChangeAspect="1"/>
          </p:cNvPicPr>
          <p:nvPr/>
        </p:nvPicPr>
        <p:blipFill rotWithShape="1">
          <a:blip r:embed="rId8"/>
          <a:srcRect l="6029"/>
          <a:stretch/>
        </p:blipFill>
        <p:spPr>
          <a:xfrm>
            <a:off x="123003" y="8127528"/>
            <a:ext cx="1946483" cy="1165145"/>
          </a:xfrm>
          <a:prstGeom prst="rect">
            <a:avLst/>
          </a:prstGeom>
          <a:ln>
            <a:solidFill>
              <a:schemeClr val="tx1"/>
            </a:solidFill>
          </a:ln>
        </p:spPr>
      </p:pic>
      <p:pic>
        <p:nvPicPr>
          <p:cNvPr id="45" name="Picture 44" descr="A snowy field with a yellow object on it&#10;&#10;Description automatically generated with medium confidence">
            <a:extLst>
              <a:ext uri="{FF2B5EF4-FFF2-40B4-BE49-F238E27FC236}">
                <a16:creationId xmlns:a16="http://schemas.microsoft.com/office/drawing/2014/main" id="{97F96E9E-E409-0F65-0171-85A9191C1E56}"/>
              </a:ext>
            </a:extLst>
          </p:cNvPr>
          <p:cNvPicPr>
            <a:picLocks noChangeAspect="1"/>
          </p:cNvPicPr>
          <p:nvPr/>
        </p:nvPicPr>
        <p:blipFill rotWithShape="1">
          <a:blip r:embed="rId9"/>
          <a:srcRect l="5028" r="1"/>
          <a:stretch/>
        </p:blipFill>
        <p:spPr>
          <a:xfrm>
            <a:off x="3718150" y="8128899"/>
            <a:ext cx="1490153" cy="1176789"/>
          </a:xfrm>
          <a:prstGeom prst="rect">
            <a:avLst/>
          </a:prstGeom>
          <a:ln>
            <a:solidFill>
              <a:schemeClr val="tx1"/>
            </a:solidFill>
          </a:ln>
        </p:spPr>
      </p:pic>
      <p:sp>
        <p:nvSpPr>
          <p:cNvPr id="48" name="TextBox 47">
            <a:extLst>
              <a:ext uri="{FF2B5EF4-FFF2-40B4-BE49-F238E27FC236}">
                <a16:creationId xmlns:a16="http://schemas.microsoft.com/office/drawing/2014/main" id="{E170998F-AEC7-03A9-A276-96EC216E526F}"/>
              </a:ext>
            </a:extLst>
          </p:cNvPr>
          <p:cNvSpPr txBox="1"/>
          <p:nvPr/>
        </p:nvSpPr>
        <p:spPr>
          <a:xfrm>
            <a:off x="112702" y="9344218"/>
            <a:ext cx="6027967" cy="507831"/>
          </a:xfrm>
          <a:prstGeom prst="rect">
            <a:avLst/>
          </a:prstGeom>
          <a:solidFill>
            <a:schemeClr val="bg1"/>
          </a:solidFill>
          <a:ln>
            <a:solidFill>
              <a:schemeClr val="tx1"/>
            </a:solidFill>
          </a:ln>
        </p:spPr>
        <p:txBody>
          <a:bodyPr wrap="square" rtlCol="0">
            <a:spAutoFit/>
          </a:bodyPr>
          <a:lstStyle/>
          <a:p>
            <a:r>
              <a:rPr lang="en-US" sz="900" dirty="0"/>
              <a:t>More information on the project can be found at:</a:t>
            </a:r>
          </a:p>
          <a:p>
            <a:pPr marL="171450" indent="-171450">
              <a:buFont typeface="Arial" panose="020B0604020202020204" pitchFamily="34" charset="0"/>
              <a:buChar char="•"/>
            </a:pPr>
            <a:r>
              <a:rPr lang="en-US" sz="900" dirty="0">
                <a:hlinkClick r:id="rId10"/>
              </a:rPr>
              <a:t>https://www.geplus.co.uk/features/renewable-energy-investigating-scotlands-trickiest-terrain-10-02-2022/</a:t>
            </a:r>
            <a:endParaRPr lang="en-US" sz="900" dirty="0"/>
          </a:p>
          <a:p>
            <a:pPr marL="171450" indent="-171450">
              <a:buFont typeface="Arial" panose="020B0604020202020204" pitchFamily="34" charset="0"/>
              <a:buChar char="•"/>
            </a:pPr>
            <a:r>
              <a:rPr lang="en-US" sz="900" dirty="0">
                <a:hlinkClick r:id="rId11"/>
              </a:rPr>
              <a:t>https://www.ssen-transmission.co.uk/projects/project-map/skye-reinforcement/</a:t>
            </a:r>
            <a:endParaRPr lang="en-US" sz="900" dirty="0"/>
          </a:p>
        </p:txBody>
      </p:sp>
      <p:pic>
        <p:nvPicPr>
          <p:cNvPr id="20" name="Picture 19" descr="A cover of a magazine with a couple of men standing next to a machine&#10;&#10;Description automatically generated">
            <a:extLst>
              <a:ext uri="{FF2B5EF4-FFF2-40B4-BE49-F238E27FC236}">
                <a16:creationId xmlns:a16="http://schemas.microsoft.com/office/drawing/2014/main" id="{B4271D7D-37F0-4569-60E5-C53D118137D2}"/>
              </a:ext>
            </a:extLst>
          </p:cNvPr>
          <p:cNvPicPr>
            <a:picLocks noChangeAspect="1"/>
          </p:cNvPicPr>
          <p:nvPr/>
        </p:nvPicPr>
        <p:blipFill>
          <a:blip r:embed="rId12"/>
          <a:stretch>
            <a:fillRect/>
          </a:stretch>
        </p:blipFill>
        <p:spPr>
          <a:xfrm>
            <a:off x="5257798" y="8127346"/>
            <a:ext cx="882871" cy="1177439"/>
          </a:xfrm>
          <a:prstGeom prst="rect">
            <a:avLst/>
          </a:prstGeom>
          <a:ln w="12700">
            <a:solidFill>
              <a:schemeClr val="tx1"/>
            </a:solidFill>
          </a:ln>
        </p:spPr>
      </p:pic>
      <p:sp>
        <p:nvSpPr>
          <p:cNvPr id="49" name="TextBox 48">
            <a:extLst>
              <a:ext uri="{FF2B5EF4-FFF2-40B4-BE49-F238E27FC236}">
                <a16:creationId xmlns:a16="http://schemas.microsoft.com/office/drawing/2014/main" id="{6038E726-1A42-1930-22D8-975000A213C3}"/>
              </a:ext>
            </a:extLst>
          </p:cNvPr>
          <p:cNvSpPr txBox="1"/>
          <p:nvPr/>
        </p:nvSpPr>
        <p:spPr>
          <a:xfrm>
            <a:off x="123004" y="7134494"/>
            <a:ext cx="6027967" cy="931024"/>
          </a:xfrm>
          <a:prstGeom prst="rect">
            <a:avLst/>
          </a:prstGeom>
          <a:solidFill>
            <a:schemeClr val="bg1"/>
          </a:solidFill>
          <a:ln w="9525">
            <a:solidFill>
              <a:schemeClr val="tx1"/>
            </a:solidFill>
          </a:ln>
        </p:spPr>
        <p:txBody>
          <a:bodyPr wrap="square" rtlCol="0">
            <a:spAutoFit/>
          </a:bodyPr>
          <a:lstStyle/>
          <a:p>
            <a:pPr algn="just"/>
            <a:r>
              <a:rPr lang="en-US" sz="1090" b="1" dirty="0">
                <a:solidFill>
                  <a:schemeClr val="tx2"/>
                </a:solidFill>
                <a:latin typeface="Calibri" panose="020F0502020204030204" pitchFamily="34" charset="0"/>
                <a:cs typeface="Calibri" panose="020F0502020204030204" pitchFamily="34" charset="0"/>
              </a:rPr>
              <a:t>BBL brought their vast experience of completing site investigations in remote and challenging ground conditions to this project  where every surface ground condition possible was found from rugged mountain boulder fields to very deep peat to deforested ‘brash mats’. The borehole locations reached heights of up to 500m above sea level. Our teamwork, dedication to get to the most challenging of positions and ‘can do attitude’ ensured that the site works ran smoothly. </a:t>
            </a:r>
          </a:p>
        </p:txBody>
      </p:sp>
    </p:spTree>
    <p:extLst>
      <p:ext uri="{BB962C8B-B14F-4D97-AF65-F5344CB8AC3E}">
        <p14:creationId xmlns:p14="http://schemas.microsoft.com/office/powerpoint/2010/main" val="2255392330"/>
      </p:ext>
    </p:extLst>
  </p:cSld>
  <p:clrMapOvr>
    <a:masterClrMapping/>
  </p:clrMapOvr>
</p:sld>
</file>

<file path=ppt/theme/theme1.xml><?xml version="1.0" encoding="utf-8"?>
<a:theme xmlns:a="http://schemas.openxmlformats.org/drawingml/2006/main" name="Facet">
  <a:themeElements>
    <a:clrScheme name="BBL">
      <a:dk1>
        <a:srgbClr val="000000"/>
      </a:dk1>
      <a:lt1>
        <a:srgbClr val="FFFFFF"/>
      </a:lt1>
      <a:dk2>
        <a:srgbClr val="505046"/>
      </a:dk2>
      <a:lt2>
        <a:srgbClr val="EEECE1"/>
      </a:lt2>
      <a:accent1>
        <a:srgbClr val="E90400"/>
      </a:accent1>
      <a:accent2>
        <a:srgbClr val="FF5241"/>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1134</TotalTime>
  <Words>356</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Wingdings 3</vt:lpstr>
      <vt:lpstr>Facet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bainbridge</dc:creator>
  <cp:lastModifiedBy>matthew  bainbridge</cp:lastModifiedBy>
  <cp:revision>4</cp:revision>
  <dcterms:created xsi:type="dcterms:W3CDTF">2023-11-13T15:43:38Z</dcterms:created>
  <dcterms:modified xsi:type="dcterms:W3CDTF">2023-11-14T10:37:45Z</dcterms:modified>
</cp:coreProperties>
</file>