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>
        <p:scale>
          <a:sx n="130" d="100"/>
          <a:sy n="130" d="100"/>
        </p:scale>
        <p:origin x="259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82DB91B-9E23-37DA-B185-E29D319DFB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4C8360-6A62-1C93-2A9E-1298FCD46C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C5946-7482-2F4E-A51C-1D18C3D8FD16}" type="datetimeFigureOut">
              <a:rPr lang="en-US" smtClean="0"/>
              <a:t>6/23/22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8D07D3-FE6B-5E05-E52B-7E5687669BA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FADC66-C6F8-042C-FC41-298A653138F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7121A-B350-884D-A25D-A72027DA4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156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20A25-8436-9C40-ABCC-F32EDCF2F72F}" type="datetimeFigureOut">
              <a:rPr lang="en-US" smtClean="0"/>
              <a:t>6/23/22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BF5D2-4E21-9B49-9C0F-6246237CF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3586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D99B-035C-E841-81D0-94499D87A73D}" type="datetime1">
              <a:rPr lang="en-GB" smtClean="0"/>
              <a:t>23/06/2022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office@bainbridgebrosltd.co.uk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55E9-6DC0-FF48-9AFB-3F1E67D81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903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99A5-C09A-4E42-B5B2-96C4B7D256A9}" type="datetime1">
              <a:rPr lang="en-GB" smtClean="0"/>
              <a:t>23/06/2022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office@bainbridgebrosltd.co.uk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55E9-6DC0-FF48-9AFB-3F1E67D81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75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60AF-D075-5A4A-8F25-F22701521AD9}" type="datetime1">
              <a:rPr lang="en-GB" smtClean="0"/>
              <a:t>23/06/2022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office@bainbridgebrosltd.co.uk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55E9-6DC0-FF48-9AFB-3F1E67D81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8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A439E-59F7-2847-93E4-3FC7E2163EAE}" type="datetime1">
              <a:rPr lang="en-GB" smtClean="0"/>
              <a:t>23/06/2022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office@bainbridgebrosltd.co.uk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55E9-6DC0-FF48-9AFB-3F1E67D81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557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C8B3-E15C-F547-A342-A93021BEE762}" type="datetime1">
              <a:rPr lang="en-GB" smtClean="0"/>
              <a:t>23/06/2022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office@bainbridgebrosltd.co.uk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55E9-6DC0-FF48-9AFB-3F1E67D81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198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F588A-13D6-884E-8894-7085C9D05D69}" type="datetime1">
              <a:rPr lang="en-GB" smtClean="0"/>
              <a:t>23/06/2022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office@bainbridgebrosltd.co.uk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55E9-6DC0-FF48-9AFB-3F1E67D81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261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C2455-8026-2E4B-ABF6-11FA630DB525}" type="datetime1">
              <a:rPr lang="en-GB" smtClean="0"/>
              <a:t>23/06/2022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office@bainbridgebrosltd.co.uk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55E9-6DC0-FF48-9AFB-3F1E67D81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00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A9992-22C2-C84F-9062-D4EC5811E437}" type="datetime1">
              <a:rPr lang="en-GB" smtClean="0"/>
              <a:t>23/06/2022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office@bainbridgebrosltd.co.uk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55E9-6DC0-FF48-9AFB-3F1E67D81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00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8EE68-7A73-604A-956A-DB275F8A5297}" type="datetime1">
              <a:rPr lang="en-GB" smtClean="0"/>
              <a:t>23/06/2022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office@bainbridgebrosltd.co.uk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55E9-6DC0-FF48-9AFB-3F1E67D81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72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F53E-723B-724D-BAD1-5C7121F71A0D}" type="datetime1">
              <a:rPr lang="en-GB" smtClean="0"/>
              <a:t>23/06/2022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office@bainbridgebrosltd.co.uk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55E9-6DC0-FF48-9AFB-3F1E67D81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957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C0F27-192E-EF42-8C2A-BDBF75CFB21C}" type="datetime1">
              <a:rPr lang="en-GB" smtClean="0"/>
              <a:t>23/06/2022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office@bainbridgebrosltd.co.uk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55E9-6DC0-FF48-9AFB-3F1E67D81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89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7F2B4-011B-D646-913F-65FCDA9DC68F}" type="datetime1">
              <a:rPr lang="en-GB" smtClean="0"/>
              <a:t>23/06/2022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office@bainbridgebrosltd.co.uk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C55E9-6DC0-FF48-9AFB-3F1E67D81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79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11C802-2320-D7EF-3483-3F55C77CB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11470301"/>
            <a:ext cx="2811564" cy="649111"/>
          </a:xfrm>
        </p:spPr>
        <p:txBody>
          <a:bodyPr/>
          <a:lstStyle/>
          <a:p>
            <a:r>
              <a:rPr lang="en-US" dirty="0"/>
              <a:t>office@bainbridgebrosltd.co.uk www.bainbridgebrosltd.co.uk </a:t>
            </a:r>
          </a:p>
          <a:p>
            <a:r>
              <a:rPr lang="en-US" dirty="0"/>
              <a:t>83 Greta Road, Norton, Stockton-on-Tees, TS20 1BA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84A4858D-530C-4443-310C-80B97B37C8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153521"/>
              </p:ext>
            </p:extLst>
          </p:nvPr>
        </p:nvGraphicFramePr>
        <p:xfrm>
          <a:off x="0" y="6425168"/>
          <a:ext cx="6896107" cy="507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9226">
                  <a:extLst>
                    <a:ext uri="{9D8B030D-6E8A-4147-A177-3AD203B41FA5}">
                      <a16:colId xmlns:a16="http://schemas.microsoft.com/office/drawing/2014/main" val="766811234"/>
                    </a:ext>
                  </a:extLst>
                </a:gridCol>
                <a:gridCol w="3876881">
                  <a:extLst>
                    <a:ext uri="{9D8B030D-6E8A-4147-A177-3AD203B41FA5}">
                      <a16:colId xmlns:a16="http://schemas.microsoft.com/office/drawing/2014/main" val="1572397296"/>
                    </a:ext>
                  </a:extLst>
                </a:gridCol>
              </a:tblGrid>
              <a:tr h="243537">
                <a:tc>
                  <a:txBody>
                    <a:bodyPr/>
                    <a:lstStyle/>
                    <a:p>
                      <a:r>
                        <a:rPr lang="en-US" dirty="0"/>
                        <a:t>Rig Type / Model: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Window Sample - Archway Competitor Heavy Duty Dart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490355"/>
                  </a:ext>
                </a:extLst>
              </a:tr>
              <a:tr h="243537">
                <a:tc>
                  <a:txBody>
                    <a:bodyPr/>
                    <a:lstStyle/>
                    <a:p>
                      <a:r>
                        <a:rPr lang="en-US" dirty="0"/>
                        <a:t>Transportation to Site: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Standard 3.5t van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031098"/>
                  </a:ext>
                </a:extLst>
              </a:tr>
              <a:tr h="243537">
                <a:tc>
                  <a:txBody>
                    <a:bodyPr/>
                    <a:lstStyle/>
                    <a:p>
                      <a:r>
                        <a:rPr lang="en-US" dirty="0"/>
                        <a:t>Transportation around Site: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Own tracks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824147"/>
                  </a:ext>
                </a:extLst>
              </a:tr>
              <a:tr h="243537">
                <a:tc>
                  <a:txBody>
                    <a:bodyPr/>
                    <a:lstStyle/>
                    <a:p>
                      <a:r>
                        <a:rPr lang="en-US" dirty="0"/>
                        <a:t>Hydraulic Cylinder Pullback: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7000kg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872596"/>
                  </a:ext>
                </a:extLst>
              </a:tr>
              <a:tr h="243537">
                <a:tc>
                  <a:txBody>
                    <a:bodyPr/>
                    <a:lstStyle/>
                    <a:p>
                      <a:r>
                        <a:rPr lang="en-US" dirty="0"/>
                        <a:t>Drop Weight: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50kg or 63.5kg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195582"/>
                  </a:ext>
                </a:extLst>
              </a:tr>
              <a:tr h="243537">
                <a:tc>
                  <a:txBody>
                    <a:bodyPr/>
                    <a:lstStyle/>
                    <a:p>
                      <a:r>
                        <a:rPr lang="en-US" dirty="0"/>
                        <a:t>Maximum Sample Diameter: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150mm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107282"/>
                  </a:ext>
                </a:extLst>
              </a:tr>
              <a:tr h="243537">
                <a:tc>
                  <a:txBody>
                    <a:bodyPr/>
                    <a:lstStyle/>
                    <a:p>
                      <a:r>
                        <a:rPr lang="en-US" dirty="0"/>
                        <a:t>Maximum Sample Depth: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15m in </a:t>
                      </a:r>
                      <a:r>
                        <a:rPr lang="en-US" dirty="0" err="1"/>
                        <a:t>favourable</a:t>
                      </a:r>
                      <a:r>
                        <a:rPr lang="en-US" dirty="0"/>
                        <a:t> conditions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026499"/>
                  </a:ext>
                </a:extLst>
              </a:tr>
              <a:tr h="243537">
                <a:tc>
                  <a:txBody>
                    <a:bodyPr/>
                    <a:lstStyle/>
                    <a:p>
                      <a:r>
                        <a:rPr lang="en-US" dirty="0"/>
                        <a:t>Weight: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1070kg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7327148"/>
                  </a:ext>
                </a:extLst>
              </a:tr>
              <a:tr h="243537">
                <a:tc>
                  <a:txBody>
                    <a:bodyPr/>
                    <a:lstStyle/>
                    <a:p>
                      <a:r>
                        <a:rPr lang="en-US" dirty="0"/>
                        <a:t>Dimensions (</a:t>
                      </a:r>
                      <a:r>
                        <a:rPr lang="en-US" dirty="0" err="1"/>
                        <a:t>LxWxH</a:t>
                      </a:r>
                      <a:r>
                        <a:rPr lang="en-US" dirty="0"/>
                        <a:t>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2600 x 1080 x 1450mm in transport mode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194343"/>
                  </a:ext>
                </a:extLst>
              </a:tr>
              <a:tr h="2435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2950 x 1080 x 3100mm in sampling mode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567408"/>
                  </a:ext>
                </a:extLst>
              </a:tr>
              <a:tr h="243537">
                <a:tc>
                  <a:txBody>
                    <a:bodyPr/>
                    <a:lstStyle/>
                    <a:p>
                      <a:r>
                        <a:rPr lang="en-US" dirty="0"/>
                        <a:t>Average Noise: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71.4 - 74.3 dBA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784842"/>
                  </a:ext>
                </a:extLst>
              </a:tr>
              <a:tr h="243537">
                <a:tc>
                  <a:txBody>
                    <a:bodyPr/>
                    <a:lstStyle/>
                    <a:p>
                      <a:r>
                        <a:rPr lang="en-US" dirty="0"/>
                        <a:t>Peak Noise During Sampling: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94 dBA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9336301"/>
                  </a:ext>
                </a:extLst>
              </a:tr>
              <a:tr h="243537">
                <a:tc>
                  <a:txBody>
                    <a:bodyPr/>
                    <a:lstStyle/>
                    <a:p>
                      <a:r>
                        <a:rPr lang="en-US" dirty="0"/>
                        <a:t>Sampling / Testing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Window or windowless, SPT, U70 &amp; dynamic probing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364200"/>
                  </a:ext>
                </a:extLst>
              </a:tr>
              <a:tr h="243537">
                <a:tc>
                  <a:txBody>
                    <a:bodyPr/>
                    <a:lstStyle/>
                    <a:p>
                      <a:r>
                        <a:rPr lang="en-US" dirty="0"/>
                        <a:t>Engine: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Diesel 435cc single cylinder 9 HP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3944647"/>
                  </a:ext>
                </a:extLst>
              </a:tr>
              <a:tr h="580743">
                <a:tc>
                  <a:txBody>
                    <a:bodyPr/>
                    <a:lstStyle/>
                    <a:p>
                      <a:r>
                        <a:rPr lang="en-US" dirty="0"/>
                        <a:t>Used for: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Form shallow boreholes within superficial deposits by driving cylindrical steel tubes into the ground using a hydraulic hammer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461376"/>
                  </a:ext>
                </a:extLst>
              </a:tr>
            </a:tbl>
          </a:graphicData>
        </a:graphic>
      </p:graphicFrame>
      <p:pic>
        <p:nvPicPr>
          <p:cNvPr id="17" name="Picture 16" descr="Text&#10;&#10;Description automatically generated">
            <a:extLst>
              <a:ext uri="{FF2B5EF4-FFF2-40B4-BE49-F238E27FC236}">
                <a16:creationId xmlns:a16="http://schemas.microsoft.com/office/drawing/2014/main" id="{4EE3ECC8-B648-1CF5-85FE-C3FC34275B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8514" y="23909"/>
            <a:ext cx="2415481" cy="791773"/>
          </a:xfrm>
          <a:prstGeom prst="rect">
            <a:avLst/>
          </a:prstGeom>
        </p:spPr>
      </p:pic>
      <p:pic>
        <p:nvPicPr>
          <p:cNvPr id="14" name="Picture 13" descr="A picture containing sky, ground, outdoor, farm machine&#10;&#10;Description automatically generated">
            <a:extLst>
              <a:ext uri="{FF2B5EF4-FFF2-40B4-BE49-F238E27FC236}">
                <a16:creationId xmlns:a16="http://schemas.microsoft.com/office/drawing/2014/main" id="{099A183F-1411-7693-8C25-AFCC90A256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2697" y="3361190"/>
            <a:ext cx="4085303" cy="3063977"/>
          </a:xfrm>
          <a:prstGeom prst="rect">
            <a:avLst/>
          </a:prstGeom>
        </p:spPr>
      </p:pic>
      <p:pic>
        <p:nvPicPr>
          <p:cNvPr id="18" name="Picture 17" descr="A picture containing sky, outdoor, ground&#10;&#10;Description automatically generated">
            <a:extLst>
              <a:ext uri="{FF2B5EF4-FFF2-40B4-BE49-F238E27FC236}">
                <a16:creationId xmlns:a16="http://schemas.microsoft.com/office/drawing/2014/main" id="{B5962302-B98E-C4B6-010D-3A643CBA29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3908"/>
            <a:ext cx="4458514" cy="334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586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5817</TotalTime>
  <Words>154</Words>
  <Application>Microsoft Macintosh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 bainbridge</dc:creator>
  <cp:lastModifiedBy>matthew  bainbridge</cp:lastModifiedBy>
  <cp:revision>6</cp:revision>
  <cp:lastPrinted>2022-06-17T12:55:31Z</cp:lastPrinted>
  <dcterms:created xsi:type="dcterms:W3CDTF">2022-06-17T09:37:49Z</dcterms:created>
  <dcterms:modified xsi:type="dcterms:W3CDTF">2022-06-23T08:59:34Z</dcterms:modified>
</cp:coreProperties>
</file>